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3"/>
  </p:notesMasterIdLst>
  <p:sldIdLst>
    <p:sldId id="454" r:id="rId4"/>
    <p:sldId id="514" r:id="rId5"/>
    <p:sldId id="513" r:id="rId6"/>
    <p:sldId id="487" r:id="rId7"/>
    <p:sldId id="484" r:id="rId8"/>
    <p:sldId id="410" r:id="rId9"/>
    <p:sldId id="512" r:id="rId10"/>
    <p:sldId id="446" r:id="rId11"/>
    <p:sldId id="600" r:id="rId12"/>
    <p:sldId id="624" r:id="rId13"/>
    <p:sldId id="626" r:id="rId14"/>
    <p:sldId id="604" r:id="rId15"/>
    <p:sldId id="615" r:id="rId16"/>
    <p:sldId id="618" r:id="rId17"/>
    <p:sldId id="619" r:id="rId18"/>
    <p:sldId id="620" r:id="rId19"/>
    <p:sldId id="621" r:id="rId20"/>
    <p:sldId id="627" r:id="rId21"/>
    <p:sldId id="628" r:id="rId22"/>
    <p:sldId id="629" r:id="rId23"/>
    <p:sldId id="643" r:id="rId24"/>
    <p:sldId id="630" r:id="rId25"/>
    <p:sldId id="631" r:id="rId26"/>
    <p:sldId id="632" r:id="rId27"/>
    <p:sldId id="634" r:id="rId28"/>
    <p:sldId id="635" r:id="rId29"/>
    <p:sldId id="636" r:id="rId30"/>
    <p:sldId id="637" r:id="rId31"/>
    <p:sldId id="638" r:id="rId32"/>
    <p:sldId id="639" r:id="rId33"/>
    <p:sldId id="640" r:id="rId34"/>
    <p:sldId id="641" r:id="rId35"/>
    <p:sldId id="642" r:id="rId36"/>
    <p:sldId id="451" r:id="rId37"/>
    <p:sldId id="450" r:id="rId38"/>
    <p:sldId id="472" r:id="rId39"/>
    <p:sldId id="633" r:id="rId40"/>
    <p:sldId id="587" r:id="rId41"/>
    <p:sldId id="518" r:id="rId42"/>
    <p:sldId id="590" r:id="rId43"/>
    <p:sldId id="517" r:id="rId44"/>
    <p:sldId id="592" r:id="rId45"/>
    <p:sldId id="591" r:id="rId46"/>
    <p:sldId id="589" r:id="rId47"/>
    <p:sldId id="593" r:id="rId48"/>
    <p:sldId id="519" r:id="rId49"/>
    <p:sldId id="521" r:id="rId50"/>
    <p:sldId id="520" r:id="rId51"/>
    <p:sldId id="416" r:id="rId52"/>
  </p:sldIdLst>
  <p:sldSz cx="12192000" cy="6858000"/>
  <p:notesSz cx="6858000" cy="9144000"/>
  <p:embeddedFontLst>
    <p:embeddedFont>
      <p:font typeface="微软雅黑" panose="020B0503020204020204" pitchFamily="34" charset="-122"/>
      <p:regular r:id="rId57"/>
    </p:embeddedFont>
    <p:embeddedFont>
      <p:font typeface="华文彩云" panose="02010800040101010101" charset="-122"/>
      <p:regular r:id="rId58"/>
    </p:embeddedFont>
    <p:embeddedFont>
      <p:font typeface="等线" panose="02010600030101010101" charset="-122"/>
      <p:regular r:id="rId59"/>
    </p:embeddedFont>
    <p:embeddedFont>
      <p:font typeface="Calibri Light" panose="020F0302020204030204" charset="0"/>
      <p:regular r:id="rId60"/>
      <p:italic r:id="rId61"/>
    </p:embeddedFont>
    <p:embeddedFont>
      <p:font typeface="Calibri" panose="020F0502020204030204" charset="0"/>
      <p:regular r:id="rId62"/>
      <p:bold r:id="rId63"/>
      <p:italic r:id="rId64"/>
      <p:boldItalic r:id="rId65"/>
    </p:embeddedFont>
  </p:embeddedFontLst>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277"/>
    <a:srgbClr val="FFFFFF"/>
    <a:srgbClr val="021C3F"/>
    <a:srgbClr val="E8C514"/>
    <a:srgbClr val="ECF0EB"/>
    <a:srgbClr val="EFF5EE"/>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4" d="100"/>
          <a:sy n="94" d="100"/>
        </p:scale>
        <p:origin x="64" y="116"/>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tags" Target="tags/tag77.xml"/><Relationship Id="rId65" Type="http://schemas.openxmlformats.org/officeDocument/2006/relationships/font" Target="fonts/font9.fntdata"/><Relationship Id="rId64" Type="http://schemas.openxmlformats.org/officeDocument/2006/relationships/font" Target="fonts/font8.fntdata"/><Relationship Id="rId63" Type="http://schemas.openxmlformats.org/officeDocument/2006/relationships/font" Target="fonts/font7.fntdata"/><Relationship Id="rId62" Type="http://schemas.openxmlformats.org/officeDocument/2006/relationships/font" Target="fonts/font6.fntdata"/><Relationship Id="rId61" Type="http://schemas.openxmlformats.org/officeDocument/2006/relationships/font" Target="fonts/font5.fntdata"/><Relationship Id="rId60" Type="http://schemas.openxmlformats.org/officeDocument/2006/relationships/font" Target="fonts/font4.fntdata"/><Relationship Id="rId6" Type="http://schemas.openxmlformats.org/officeDocument/2006/relationships/slide" Target="slides/slide3.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notesMaster" Target="notesMasters/notesMaster1.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0E670-B0A0-49B0-B155-E087B25C0FF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91F8C-6658-4195-8A01-ECDBD7BE3E9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hidden="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hidden="1"/>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hidden="1"/>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hidden="1"/>
          <p:cNvSpPr>
            <a:spLocks noGrp="1"/>
          </p:cNvSpPr>
          <p:nvPr>
            <p:ph type="ftr" sz="quarter" idx="11"/>
            <p:custDataLst>
              <p:tags r:id="rId5"/>
            </p:custDataLst>
          </p:nvPr>
        </p:nvSpPr>
        <p:spPr/>
        <p:txBody>
          <a:bodyPr/>
          <a:lstStyle/>
          <a:p>
            <a:endParaRPr lang="zh-CN" altLang="en-US" dirty="0"/>
          </a:p>
        </p:txBody>
      </p:sp>
      <p:sp>
        <p:nvSpPr>
          <p:cNvPr id="18" name="灯片编号占位符 17" hidden="1"/>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4" name="camille" hidden="1"/>
          <p:cNvSpPr/>
          <p:nvPr userDrawn="1"/>
        </p:nvSpPr>
        <p:spPr>
          <a:xfrm rot="18720000">
            <a:off x="-1005205" y="4708525"/>
            <a:ext cx="1663700" cy="1628140"/>
          </a:xfrm>
          <a:custGeom>
            <a:avLst/>
            <a:gdLst/>
            <a:ahLst/>
            <a:cxnLst>
              <a:cxn ang="3">
                <a:pos x="hc" y="t"/>
              </a:cxn>
              <a:cxn ang="cd2">
                <a:pos x="l" y="vc"/>
              </a:cxn>
              <a:cxn ang="cd4">
                <a:pos x="hc" y="b"/>
              </a:cxn>
              <a:cxn ang="0">
                <a:pos x="r" y="vc"/>
              </a:cxn>
            </a:cxnLst>
            <a:rect l="l" t="t" r="r" b="b"/>
            <a:pathLst>
              <a:path w="7381" h="7211">
                <a:moveTo>
                  <a:pt x="2750" y="7092"/>
                </a:moveTo>
                <a:lnTo>
                  <a:pt x="4631" y="7092"/>
                </a:lnTo>
                <a:lnTo>
                  <a:pt x="4613" y="7097"/>
                </a:lnTo>
                <a:cubicBezTo>
                  <a:pt x="4362" y="7161"/>
                  <a:pt x="4101" y="7200"/>
                  <a:pt x="3833" y="7210"/>
                </a:cubicBezTo>
                <a:lnTo>
                  <a:pt x="3811" y="7211"/>
                </a:lnTo>
                <a:lnTo>
                  <a:pt x="3570" y="7211"/>
                </a:lnTo>
                <a:lnTo>
                  <a:pt x="3548" y="7210"/>
                </a:lnTo>
                <a:cubicBezTo>
                  <a:pt x="3279" y="7200"/>
                  <a:pt x="3019" y="7161"/>
                  <a:pt x="2768" y="7097"/>
                </a:cubicBezTo>
                <a:lnTo>
                  <a:pt x="2750" y="7092"/>
                </a:lnTo>
                <a:close/>
                <a:moveTo>
                  <a:pt x="1809" y="6698"/>
                </a:moveTo>
                <a:lnTo>
                  <a:pt x="5572" y="6698"/>
                </a:lnTo>
                <a:lnTo>
                  <a:pt x="5566" y="6702"/>
                </a:lnTo>
                <a:cubicBezTo>
                  <a:pt x="5502" y="6739"/>
                  <a:pt x="5437" y="6775"/>
                  <a:pt x="5370" y="6809"/>
                </a:cubicBezTo>
                <a:lnTo>
                  <a:pt x="5355" y="6817"/>
                </a:lnTo>
                <a:lnTo>
                  <a:pt x="2026" y="6817"/>
                </a:lnTo>
                <a:lnTo>
                  <a:pt x="2010" y="6809"/>
                </a:lnTo>
                <a:cubicBezTo>
                  <a:pt x="1944" y="6775"/>
                  <a:pt x="1879" y="6739"/>
                  <a:pt x="1815" y="6702"/>
                </a:cubicBezTo>
                <a:lnTo>
                  <a:pt x="1809" y="6698"/>
                </a:lnTo>
                <a:close/>
                <a:moveTo>
                  <a:pt x="1265" y="6304"/>
                </a:moveTo>
                <a:lnTo>
                  <a:pt x="6116" y="6304"/>
                </a:lnTo>
                <a:lnTo>
                  <a:pt x="6106" y="6313"/>
                </a:lnTo>
                <a:cubicBezTo>
                  <a:pt x="6072" y="6342"/>
                  <a:pt x="6038" y="6370"/>
                  <a:pt x="6004" y="6398"/>
                </a:cubicBezTo>
                <a:lnTo>
                  <a:pt x="5972" y="6423"/>
                </a:lnTo>
                <a:lnTo>
                  <a:pt x="1408" y="6423"/>
                </a:lnTo>
                <a:lnTo>
                  <a:pt x="1377" y="6398"/>
                </a:lnTo>
                <a:cubicBezTo>
                  <a:pt x="1343" y="6370"/>
                  <a:pt x="1309" y="6342"/>
                  <a:pt x="1275" y="6313"/>
                </a:cubicBezTo>
                <a:lnTo>
                  <a:pt x="1265" y="6304"/>
                </a:lnTo>
                <a:close/>
                <a:moveTo>
                  <a:pt x="876" y="5910"/>
                </a:moveTo>
                <a:lnTo>
                  <a:pt x="6505" y="5910"/>
                </a:lnTo>
                <a:lnTo>
                  <a:pt x="6481" y="5938"/>
                </a:lnTo>
                <a:cubicBezTo>
                  <a:pt x="6462" y="5960"/>
                  <a:pt x="6442" y="5982"/>
                  <a:pt x="6422" y="6004"/>
                </a:cubicBezTo>
                <a:lnTo>
                  <a:pt x="6399" y="6029"/>
                </a:lnTo>
                <a:lnTo>
                  <a:pt x="982" y="6029"/>
                </a:lnTo>
                <a:lnTo>
                  <a:pt x="959" y="6004"/>
                </a:lnTo>
                <a:cubicBezTo>
                  <a:pt x="939" y="5982"/>
                  <a:pt x="919" y="5960"/>
                  <a:pt x="900" y="5938"/>
                </a:cubicBezTo>
                <a:lnTo>
                  <a:pt x="876" y="5910"/>
                </a:lnTo>
                <a:close/>
                <a:moveTo>
                  <a:pt x="584" y="5516"/>
                </a:moveTo>
                <a:lnTo>
                  <a:pt x="6797" y="5516"/>
                </a:lnTo>
                <a:lnTo>
                  <a:pt x="6775" y="5549"/>
                </a:lnTo>
                <a:cubicBezTo>
                  <a:pt x="6759" y="5574"/>
                  <a:pt x="6742" y="5598"/>
                  <a:pt x="6725" y="5623"/>
                </a:cubicBezTo>
                <a:lnTo>
                  <a:pt x="6717" y="5635"/>
                </a:lnTo>
                <a:lnTo>
                  <a:pt x="664" y="5635"/>
                </a:lnTo>
                <a:lnTo>
                  <a:pt x="655" y="5623"/>
                </a:lnTo>
                <a:cubicBezTo>
                  <a:pt x="638" y="5598"/>
                  <a:pt x="622" y="5574"/>
                  <a:pt x="605" y="5549"/>
                </a:cubicBezTo>
                <a:lnTo>
                  <a:pt x="584" y="5516"/>
                </a:lnTo>
                <a:close/>
                <a:moveTo>
                  <a:pt x="364" y="5122"/>
                </a:moveTo>
                <a:lnTo>
                  <a:pt x="7017" y="5122"/>
                </a:lnTo>
                <a:lnTo>
                  <a:pt x="7017" y="5122"/>
                </a:lnTo>
                <a:cubicBezTo>
                  <a:pt x="7004" y="5149"/>
                  <a:pt x="6991" y="5176"/>
                  <a:pt x="6977" y="5203"/>
                </a:cubicBezTo>
                <a:lnTo>
                  <a:pt x="6957" y="5241"/>
                </a:lnTo>
                <a:lnTo>
                  <a:pt x="424" y="5241"/>
                </a:lnTo>
                <a:lnTo>
                  <a:pt x="404" y="5203"/>
                </a:lnTo>
                <a:cubicBezTo>
                  <a:pt x="390" y="5176"/>
                  <a:pt x="377" y="5149"/>
                  <a:pt x="364" y="5122"/>
                </a:cubicBezTo>
                <a:lnTo>
                  <a:pt x="364" y="5122"/>
                </a:lnTo>
                <a:close/>
                <a:moveTo>
                  <a:pt x="201" y="4728"/>
                </a:moveTo>
                <a:lnTo>
                  <a:pt x="7179" y="4728"/>
                </a:lnTo>
                <a:lnTo>
                  <a:pt x="7172" y="4749"/>
                </a:lnTo>
                <a:cubicBezTo>
                  <a:pt x="7162" y="4777"/>
                  <a:pt x="7152" y="4806"/>
                  <a:pt x="7141" y="4834"/>
                </a:cubicBezTo>
                <a:lnTo>
                  <a:pt x="7136" y="4847"/>
                </a:lnTo>
                <a:lnTo>
                  <a:pt x="245" y="4847"/>
                </a:lnTo>
                <a:lnTo>
                  <a:pt x="240" y="4834"/>
                </a:lnTo>
                <a:cubicBezTo>
                  <a:pt x="229" y="4806"/>
                  <a:pt x="219" y="4777"/>
                  <a:pt x="209" y="4749"/>
                </a:cubicBezTo>
                <a:lnTo>
                  <a:pt x="201" y="4728"/>
                </a:lnTo>
                <a:close/>
                <a:moveTo>
                  <a:pt x="89" y="4334"/>
                </a:moveTo>
                <a:lnTo>
                  <a:pt x="7291" y="4334"/>
                </a:lnTo>
                <a:lnTo>
                  <a:pt x="7286" y="4356"/>
                </a:lnTo>
                <a:cubicBezTo>
                  <a:pt x="7279" y="4386"/>
                  <a:pt x="7272" y="4415"/>
                  <a:pt x="7265" y="4445"/>
                </a:cubicBezTo>
                <a:lnTo>
                  <a:pt x="7263" y="4453"/>
                </a:lnTo>
                <a:lnTo>
                  <a:pt x="118" y="4453"/>
                </a:lnTo>
                <a:lnTo>
                  <a:pt x="116" y="4445"/>
                </a:lnTo>
                <a:cubicBezTo>
                  <a:pt x="108" y="4415"/>
                  <a:pt x="101" y="4386"/>
                  <a:pt x="94" y="4356"/>
                </a:cubicBezTo>
                <a:lnTo>
                  <a:pt x="89" y="4334"/>
                </a:lnTo>
                <a:close/>
                <a:moveTo>
                  <a:pt x="23" y="3940"/>
                </a:moveTo>
                <a:lnTo>
                  <a:pt x="7357" y="3940"/>
                </a:lnTo>
                <a:lnTo>
                  <a:pt x="7357" y="3946"/>
                </a:lnTo>
                <a:cubicBezTo>
                  <a:pt x="7353" y="3977"/>
                  <a:pt x="7349" y="4008"/>
                  <a:pt x="7345" y="4039"/>
                </a:cubicBezTo>
                <a:lnTo>
                  <a:pt x="7342" y="4059"/>
                </a:lnTo>
                <a:lnTo>
                  <a:pt x="39" y="4059"/>
                </a:lnTo>
                <a:lnTo>
                  <a:pt x="36" y="4039"/>
                </a:lnTo>
                <a:cubicBezTo>
                  <a:pt x="31" y="4008"/>
                  <a:pt x="27" y="3977"/>
                  <a:pt x="24" y="3946"/>
                </a:cubicBezTo>
                <a:lnTo>
                  <a:pt x="23" y="3940"/>
                </a:lnTo>
                <a:close/>
                <a:moveTo>
                  <a:pt x="0" y="3546"/>
                </a:moveTo>
                <a:lnTo>
                  <a:pt x="7381" y="3546"/>
                </a:lnTo>
                <a:lnTo>
                  <a:pt x="7381" y="3570"/>
                </a:lnTo>
                <a:cubicBezTo>
                  <a:pt x="7380" y="3586"/>
                  <a:pt x="7380" y="3602"/>
                  <a:pt x="7380" y="3618"/>
                </a:cubicBezTo>
                <a:lnTo>
                  <a:pt x="7378" y="3665"/>
                </a:lnTo>
                <a:lnTo>
                  <a:pt x="3" y="3665"/>
                </a:lnTo>
                <a:lnTo>
                  <a:pt x="1" y="3618"/>
                </a:lnTo>
                <a:cubicBezTo>
                  <a:pt x="1" y="3602"/>
                  <a:pt x="0" y="3586"/>
                  <a:pt x="0" y="3570"/>
                </a:cubicBezTo>
                <a:lnTo>
                  <a:pt x="0" y="3546"/>
                </a:lnTo>
                <a:close/>
                <a:moveTo>
                  <a:pt x="18" y="3152"/>
                </a:moveTo>
                <a:lnTo>
                  <a:pt x="7362" y="3152"/>
                </a:lnTo>
                <a:lnTo>
                  <a:pt x="7366" y="3192"/>
                </a:lnTo>
                <a:cubicBezTo>
                  <a:pt x="7368" y="3207"/>
                  <a:pt x="7369" y="3223"/>
                  <a:pt x="7370" y="3239"/>
                </a:cubicBezTo>
                <a:lnTo>
                  <a:pt x="7372" y="3271"/>
                </a:lnTo>
                <a:lnTo>
                  <a:pt x="8" y="3271"/>
                </a:lnTo>
                <a:lnTo>
                  <a:pt x="11" y="3239"/>
                </a:lnTo>
                <a:cubicBezTo>
                  <a:pt x="12" y="3223"/>
                  <a:pt x="13" y="3207"/>
                  <a:pt x="14" y="3192"/>
                </a:cubicBezTo>
                <a:lnTo>
                  <a:pt x="18" y="3152"/>
                </a:lnTo>
                <a:close/>
                <a:moveTo>
                  <a:pt x="79" y="2758"/>
                </a:moveTo>
                <a:lnTo>
                  <a:pt x="7301" y="2758"/>
                </a:lnTo>
                <a:lnTo>
                  <a:pt x="7306" y="2779"/>
                </a:lnTo>
                <a:cubicBezTo>
                  <a:pt x="7312" y="2809"/>
                  <a:pt x="7318" y="2839"/>
                  <a:pt x="7323" y="2869"/>
                </a:cubicBezTo>
                <a:lnTo>
                  <a:pt x="7325" y="2877"/>
                </a:lnTo>
                <a:lnTo>
                  <a:pt x="56" y="2877"/>
                </a:lnTo>
                <a:lnTo>
                  <a:pt x="57" y="2869"/>
                </a:lnTo>
                <a:cubicBezTo>
                  <a:pt x="63" y="2839"/>
                  <a:pt x="69" y="2809"/>
                  <a:pt x="75" y="2779"/>
                </a:cubicBezTo>
                <a:lnTo>
                  <a:pt x="79" y="2758"/>
                </a:lnTo>
                <a:close/>
                <a:moveTo>
                  <a:pt x="185" y="2364"/>
                </a:moveTo>
                <a:lnTo>
                  <a:pt x="7195" y="2364"/>
                </a:lnTo>
                <a:lnTo>
                  <a:pt x="7201" y="2382"/>
                </a:lnTo>
                <a:cubicBezTo>
                  <a:pt x="7211" y="2411"/>
                  <a:pt x="7220" y="2439"/>
                  <a:pt x="7228" y="2469"/>
                </a:cubicBezTo>
                <a:lnTo>
                  <a:pt x="7232" y="2483"/>
                </a:lnTo>
                <a:lnTo>
                  <a:pt x="148" y="2483"/>
                </a:lnTo>
                <a:lnTo>
                  <a:pt x="153" y="2469"/>
                </a:lnTo>
                <a:cubicBezTo>
                  <a:pt x="161" y="2439"/>
                  <a:pt x="170" y="2411"/>
                  <a:pt x="180" y="2382"/>
                </a:cubicBezTo>
                <a:lnTo>
                  <a:pt x="185" y="2364"/>
                </a:lnTo>
                <a:close/>
                <a:moveTo>
                  <a:pt x="341" y="1970"/>
                </a:moveTo>
                <a:lnTo>
                  <a:pt x="7039" y="1970"/>
                </a:lnTo>
                <a:lnTo>
                  <a:pt x="7055" y="2004"/>
                </a:lnTo>
                <a:cubicBezTo>
                  <a:pt x="7067" y="2031"/>
                  <a:pt x="7079" y="2058"/>
                  <a:pt x="7091" y="2086"/>
                </a:cubicBezTo>
                <a:lnTo>
                  <a:pt x="7092" y="2089"/>
                </a:lnTo>
                <a:lnTo>
                  <a:pt x="289" y="2089"/>
                </a:lnTo>
                <a:lnTo>
                  <a:pt x="290" y="2086"/>
                </a:lnTo>
                <a:cubicBezTo>
                  <a:pt x="302" y="2058"/>
                  <a:pt x="314" y="2031"/>
                  <a:pt x="326" y="2004"/>
                </a:cubicBezTo>
                <a:lnTo>
                  <a:pt x="341" y="1970"/>
                </a:lnTo>
                <a:close/>
                <a:moveTo>
                  <a:pt x="554" y="1576"/>
                </a:moveTo>
                <a:lnTo>
                  <a:pt x="6826" y="1576"/>
                </a:lnTo>
                <a:lnTo>
                  <a:pt x="6847" y="1609"/>
                </a:lnTo>
                <a:cubicBezTo>
                  <a:pt x="6862" y="1634"/>
                  <a:pt x="6877" y="1660"/>
                  <a:pt x="6892" y="1686"/>
                </a:cubicBezTo>
                <a:lnTo>
                  <a:pt x="6897" y="1695"/>
                </a:lnTo>
                <a:lnTo>
                  <a:pt x="483" y="1695"/>
                </a:lnTo>
                <a:lnTo>
                  <a:pt x="489" y="1686"/>
                </a:lnTo>
                <a:cubicBezTo>
                  <a:pt x="504" y="1660"/>
                  <a:pt x="519" y="1634"/>
                  <a:pt x="534" y="1609"/>
                </a:cubicBezTo>
                <a:lnTo>
                  <a:pt x="554" y="1576"/>
                </a:lnTo>
                <a:close/>
                <a:moveTo>
                  <a:pt x="837" y="1182"/>
                </a:moveTo>
                <a:lnTo>
                  <a:pt x="6544" y="1182"/>
                </a:lnTo>
                <a:lnTo>
                  <a:pt x="6566" y="1209"/>
                </a:lnTo>
                <a:cubicBezTo>
                  <a:pt x="6585" y="1232"/>
                  <a:pt x="6603" y="1256"/>
                  <a:pt x="6621" y="1279"/>
                </a:cubicBezTo>
                <a:lnTo>
                  <a:pt x="6638" y="1301"/>
                </a:lnTo>
                <a:lnTo>
                  <a:pt x="743" y="1301"/>
                </a:lnTo>
                <a:lnTo>
                  <a:pt x="760" y="1279"/>
                </a:lnTo>
                <a:cubicBezTo>
                  <a:pt x="778" y="1256"/>
                  <a:pt x="796" y="1232"/>
                  <a:pt x="815" y="1209"/>
                </a:cubicBezTo>
                <a:lnTo>
                  <a:pt x="837" y="1182"/>
                </a:lnTo>
                <a:close/>
                <a:moveTo>
                  <a:pt x="1212" y="788"/>
                </a:moveTo>
                <a:lnTo>
                  <a:pt x="6169" y="788"/>
                </a:lnTo>
                <a:lnTo>
                  <a:pt x="6172" y="791"/>
                </a:lnTo>
                <a:cubicBezTo>
                  <a:pt x="6205" y="821"/>
                  <a:pt x="6237" y="851"/>
                  <a:pt x="6268" y="882"/>
                </a:cubicBezTo>
                <a:lnTo>
                  <a:pt x="6294" y="907"/>
                </a:lnTo>
                <a:lnTo>
                  <a:pt x="1087" y="907"/>
                </a:lnTo>
                <a:lnTo>
                  <a:pt x="1112" y="882"/>
                </a:lnTo>
                <a:cubicBezTo>
                  <a:pt x="1144" y="851"/>
                  <a:pt x="1176" y="821"/>
                  <a:pt x="1209" y="791"/>
                </a:cubicBezTo>
                <a:lnTo>
                  <a:pt x="1212" y="788"/>
                </a:lnTo>
                <a:close/>
                <a:moveTo>
                  <a:pt x="1732" y="394"/>
                </a:moveTo>
                <a:lnTo>
                  <a:pt x="5649" y="394"/>
                </a:lnTo>
                <a:lnTo>
                  <a:pt x="5679" y="413"/>
                </a:lnTo>
                <a:cubicBezTo>
                  <a:pt x="5729" y="445"/>
                  <a:pt x="5779" y="479"/>
                  <a:pt x="5827" y="513"/>
                </a:cubicBezTo>
                <a:lnTo>
                  <a:pt x="5827" y="513"/>
                </a:lnTo>
                <a:lnTo>
                  <a:pt x="1554" y="513"/>
                </a:lnTo>
                <a:lnTo>
                  <a:pt x="1554" y="513"/>
                </a:lnTo>
                <a:cubicBezTo>
                  <a:pt x="1602" y="479"/>
                  <a:pt x="1651" y="445"/>
                  <a:pt x="1701" y="413"/>
                </a:cubicBezTo>
                <a:lnTo>
                  <a:pt x="1732" y="394"/>
                </a:lnTo>
                <a:close/>
                <a:moveTo>
                  <a:pt x="2586" y="0"/>
                </a:moveTo>
                <a:lnTo>
                  <a:pt x="4794" y="0"/>
                </a:lnTo>
                <a:lnTo>
                  <a:pt x="4831" y="12"/>
                </a:lnTo>
                <a:cubicBezTo>
                  <a:pt x="4917" y="40"/>
                  <a:pt x="5002" y="71"/>
                  <a:pt x="5085" y="105"/>
                </a:cubicBezTo>
                <a:lnTo>
                  <a:pt x="5120" y="119"/>
                </a:lnTo>
                <a:lnTo>
                  <a:pt x="2261" y="119"/>
                </a:lnTo>
                <a:lnTo>
                  <a:pt x="2295" y="105"/>
                </a:lnTo>
                <a:cubicBezTo>
                  <a:pt x="2379" y="71"/>
                  <a:pt x="2463" y="40"/>
                  <a:pt x="2550" y="12"/>
                </a:cubicBezTo>
                <a:lnTo>
                  <a:pt x="2586" y="0"/>
                </a:lnTo>
                <a:close/>
              </a:path>
            </a:pathLst>
          </a:custGeom>
          <a:solidFill>
            <a:srgbClr val="E8C51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椭圆 28" hidden="1"/>
          <p:cNvSpPr/>
          <p:nvPr userDrawn="1"/>
        </p:nvSpPr>
        <p:spPr>
          <a:xfrm>
            <a:off x="8786495" y="7136130"/>
            <a:ext cx="3900805" cy="3900805"/>
          </a:xfrm>
          <a:prstGeom prst="ellipse">
            <a:avLst/>
          </a:prstGeom>
          <a:solidFill>
            <a:srgbClr val="004277">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camille" hidden="1"/>
          <p:cNvSpPr/>
          <p:nvPr userDrawn="1"/>
        </p:nvSpPr>
        <p:spPr>
          <a:xfrm rot="18720000">
            <a:off x="11574145" y="2446020"/>
            <a:ext cx="1612265" cy="1577975"/>
          </a:xfrm>
          <a:custGeom>
            <a:avLst/>
            <a:gdLst/>
            <a:ahLst/>
            <a:cxnLst>
              <a:cxn ang="3">
                <a:pos x="hc" y="t"/>
              </a:cxn>
              <a:cxn ang="cd2">
                <a:pos x="l" y="vc"/>
              </a:cxn>
              <a:cxn ang="cd4">
                <a:pos x="hc" y="b"/>
              </a:cxn>
              <a:cxn ang="0">
                <a:pos x="r" y="vc"/>
              </a:cxn>
            </a:cxnLst>
            <a:rect l="l" t="t" r="r" b="b"/>
            <a:pathLst>
              <a:path w="7381" h="7211">
                <a:moveTo>
                  <a:pt x="2750" y="7092"/>
                </a:moveTo>
                <a:lnTo>
                  <a:pt x="4631" y="7092"/>
                </a:lnTo>
                <a:lnTo>
                  <a:pt x="4613" y="7097"/>
                </a:lnTo>
                <a:cubicBezTo>
                  <a:pt x="4362" y="7161"/>
                  <a:pt x="4101" y="7200"/>
                  <a:pt x="3833" y="7210"/>
                </a:cubicBezTo>
                <a:lnTo>
                  <a:pt x="3811" y="7211"/>
                </a:lnTo>
                <a:lnTo>
                  <a:pt x="3570" y="7211"/>
                </a:lnTo>
                <a:lnTo>
                  <a:pt x="3548" y="7210"/>
                </a:lnTo>
                <a:cubicBezTo>
                  <a:pt x="3279" y="7200"/>
                  <a:pt x="3019" y="7161"/>
                  <a:pt x="2768" y="7097"/>
                </a:cubicBezTo>
                <a:lnTo>
                  <a:pt x="2750" y="7092"/>
                </a:lnTo>
                <a:close/>
                <a:moveTo>
                  <a:pt x="1809" y="6698"/>
                </a:moveTo>
                <a:lnTo>
                  <a:pt x="5572" y="6698"/>
                </a:lnTo>
                <a:lnTo>
                  <a:pt x="5566" y="6702"/>
                </a:lnTo>
                <a:cubicBezTo>
                  <a:pt x="5502" y="6739"/>
                  <a:pt x="5437" y="6775"/>
                  <a:pt x="5370" y="6809"/>
                </a:cubicBezTo>
                <a:lnTo>
                  <a:pt x="5355" y="6817"/>
                </a:lnTo>
                <a:lnTo>
                  <a:pt x="2026" y="6817"/>
                </a:lnTo>
                <a:lnTo>
                  <a:pt x="2010" y="6809"/>
                </a:lnTo>
                <a:cubicBezTo>
                  <a:pt x="1944" y="6775"/>
                  <a:pt x="1879" y="6739"/>
                  <a:pt x="1815" y="6702"/>
                </a:cubicBezTo>
                <a:lnTo>
                  <a:pt x="1809" y="6698"/>
                </a:lnTo>
                <a:close/>
                <a:moveTo>
                  <a:pt x="1265" y="6304"/>
                </a:moveTo>
                <a:lnTo>
                  <a:pt x="6116" y="6304"/>
                </a:lnTo>
                <a:lnTo>
                  <a:pt x="6106" y="6313"/>
                </a:lnTo>
                <a:cubicBezTo>
                  <a:pt x="6072" y="6342"/>
                  <a:pt x="6038" y="6370"/>
                  <a:pt x="6004" y="6398"/>
                </a:cubicBezTo>
                <a:lnTo>
                  <a:pt x="5972" y="6423"/>
                </a:lnTo>
                <a:lnTo>
                  <a:pt x="1408" y="6423"/>
                </a:lnTo>
                <a:lnTo>
                  <a:pt x="1377" y="6398"/>
                </a:lnTo>
                <a:cubicBezTo>
                  <a:pt x="1343" y="6370"/>
                  <a:pt x="1309" y="6342"/>
                  <a:pt x="1275" y="6313"/>
                </a:cubicBezTo>
                <a:lnTo>
                  <a:pt x="1265" y="6304"/>
                </a:lnTo>
                <a:close/>
                <a:moveTo>
                  <a:pt x="876" y="5910"/>
                </a:moveTo>
                <a:lnTo>
                  <a:pt x="6505" y="5910"/>
                </a:lnTo>
                <a:lnTo>
                  <a:pt x="6481" y="5938"/>
                </a:lnTo>
                <a:cubicBezTo>
                  <a:pt x="6462" y="5960"/>
                  <a:pt x="6442" y="5982"/>
                  <a:pt x="6422" y="6004"/>
                </a:cubicBezTo>
                <a:lnTo>
                  <a:pt x="6399" y="6029"/>
                </a:lnTo>
                <a:lnTo>
                  <a:pt x="982" y="6029"/>
                </a:lnTo>
                <a:lnTo>
                  <a:pt x="959" y="6004"/>
                </a:lnTo>
                <a:cubicBezTo>
                  <a:pt x="939" y="5982"/>
                  <a:pt x="919" y="5960"/>
                  <a:pt x="900" y="5938"/>
                </a:cubicBezTo>
                <a:lnTo>
                  <a:pt x="876" y="5910"/>
                </a:lnTo>
                <a:close/>
                <a:moveTo>
                  <a:pt x="584" y="5516"/>
                </a:moveTo>
                <a:lnTo>
                  <a:pt x="6797" y="5516"/>
                </a:lnTo>
                <a:lnTo>
                  <a:pt x="6775" y="5549"/>
                </a:lnTo>
                <a:cubicBezTo>
                  <a:pt x="6759" y="5574"/>
                  <a:pt x="6742" y="5598"/>
                  <a:pt x="6725" y="5623"/>
                </a:cubicBezTo>
                <a:lnTo>
                  <a:pt x="6717" y="5635"/>
                </a:lnTo>
                <a:lnTo>
                  <a:pt x="664" y="5635"/>
                </a:lnTo>
                <a:lnTo>
                  <a:pt x="655" y="5623"/>
                </a:lnTo>
                <a:cubicBezTo>
                  <a:pt x="638" y="5598"/>
                  <a:pt x="622" y="5574"/>
                  <a:pt x="605" y="5549"/>
                </a:cubicBezTo>
                <a:lnTo>
                  <a:pt x="584" y="5516"/>
                </a:lnTo>
                <a:close/>
                <a:moveTo>
                  <a:pt x="364" y="5122"/>
                </a:moveTo>
                <a:lnTo>
                  <a:pt x="7017" y="5122"/>
                </a:lnTo>
                <a:lnTo>
                  <a:pt x="7017" y="5122"/>
                </a:lnTo>
                <a:cubicBezTo>
                  <a:pt x="7004" y="5149"/>
                  <a:pt x="6991" y="5176"/>
                  <a:pt x="6977" y="5203"/>
                </a:cubicBezTo>
                <a:lnTo>
                  <a:pt x="6957" y="5241"/>
                </a:lnTo>
                <a:lnTo>
                  <a:pt x="424" y="5241"/>
                </a:lnTo>
                <a:lnTo>
                  <a:pt x="404" y="5203"/>
                </a:lnTo>
                <a:cubicBezTo>
                  <a:pt x="390" y="5176"/>
                  <a:pt x="377" y="5149"/>
                  <a:pt x="364" y="5122"/>
                </a:cubicBezTo>
                <a:lnTo>
                  <a:pt x="364" y="5122"/>
                </a:lnTo>
                <a:close/>
                <a:moveTo>
                  <a:pt x="201" y="4728"/>
                </a:moveTo>
                <a:lnTo>
                  <a:pt x="7179" y="4728"/>
                </a:lnTo>
                <a:lnTo>
                  <a:pt x="7172" y="4749"/>
                </a:lnTo>
                <a:cubicBezTo>
                  <a:pt x="7162" y="4777"/>
                  <a:pt x="7152" y="4806"/>
                  <a:pt x="7141" y="4834"/>
                </a:cubicBezTo>
                <a:lnTo>
                  <a:pt x="7136" y="4847"/>
                </a:lnTo>
                <a:lnTo>
                  <a:pt x="245" y="4847"/>
                </a:lnTo>
                <a:lnTo>
                  <a:pt x="240" y="4834"/>
                </a:lnTo>
                <a:cubicBezTo>
                  <a:pt x="229" y="4806"/>
                  <a:pt x="219" y="4777"/>
                  <a:pt x="209" y="4749"/>
                </a:cubicBezTo>
                <a:lnTo>
                  <a:pt x="201" y="4728"/>
                </a:lnTo>
                <a:close/>
                <a:moveTo>
                  <a:pt x="89" y="4334"/>
                </a:moveTo>
                <a:lnTo>
                  <a:pt x="7291" y="4334"/>
                </a:lnTo>
                <a:lnTo>
                  <a:pt x="7286" y="4356"/>
                </a:lnTo>
                <a:cubicBezTo>
                  <a:pt x="7279" y="4386"/>
                  <a:pt x="7272" y="4415"/>
                  <a:pt x="7265" y="4445"/>
                </a:cubicBezTo>
                <a:lnTo>
                  <a:pt x="7263" y="4453"/>
                </a:lnTo>
                <a:lnTo>
                  <a:pt x="118" y="4453"/>
                </a:lnTo>
                <a:lnTo>
                  <a:pt x="116" y="4445"/>
                </a:lnTo>
                <a:cubicBezTo>
                  <a:pt x="108" y="4415"/>
                  <a:pt x="101" y="4386"/>
                  <a:pt x="94" y="4356"/>
                </a:cubicBezTo>
                <a:lnTo>
                  <a:pt x="89" y="4334"/>
                </a:lnTo>
                <a:close/>
                <a:moveTo>
                  <a:pt x="23" y="3940"/>
                </a:moveTo>
                <a:lnTo>
                  <a:pt x="7357" y="3940"/>
                </a:lnTo>
                <a:lnTo>
                  <a:pt x="7357" y="3946"/>
                </a:lnTo>
                <a:cubicBezTo>
                  <a:pt x="7353" y="3977"/>
                  <a:pt x="7349" y="4008"/>
                  <a:pt x="7345" y="4039"/>
                </a:cubicBezTo>
                <a:lnTo>
                  <a:pt x="7342" y="4059"/>
                </a:lnTo>
                <a:lnTo>
                  <a:pt x="39" y="4059"/>
                </a:lnTo>
                <a:lnTo>
                  <a:pt x="36" y="4039"/>
                </a:lnTo>
                <a:cubicBezTo>
                  <a:pt x="31" y="4008"/>
                  <a:pt x="27" y="3977"/>
                  <a:pt x="24" y="3946"/>
                </a:cubicBezTo>
                <a:lnTo>
                  <a:pt x="23" y="3940"/>
                </a:lnTo>
                <a:close/>
                <a:moveTo>
                  <a:pt x="0" y="3546"/>
                </a:moveTo>
                <a:lnTo>
                  <a:pt x="7381" y="3546"/>
                </a:lnTo>
                <a:lnTo>
                  <a:pt x="7381" y="3570"/>
                </a:lnTo>
                <a:cubicBezTo>
                  <a:pt x="7380" y="3586"/>
                  <a:pt x="7380" y="3602"/>
                  <a:pt x="7380" y="3618"/>
                </a:cubicBezTo>
                <a:lnTo>
                  <a:pt x="7378" y="3665"/>
                </a:lnTo>
                <a:lnTo>
                  <a:pt x="3" y="3665"/>
                </a:lnTo>
                <a:lnTo>
                  <a:pt x="1" y="3618"/>
                </a:lnTo>
                <a:cubicBezTo>
                  <a:pt x="1" y="3602"/>
                  <a:pt x="0" y="3586"/>
                  <a:pt x="0" y="3570"/>
                </a:cubicBezTo>
                <a:lnTo>
                  <a:pt x="0" y="3546"/>
                </a:lnTo>
                <a:close/>
                <a:moveTo>
                  <a:pt x="18" y="3152"/>
                </a:moveTo>
                <a:lnTo>
                  <a:pt x="7362" y="3152"/>
                </a:lnTo>
                <a:lnTo>
                  <a:pt x="7366" y="3192"/>
                </a:lnTo>
                <a:cubicBezTo>
                  <a:pt x="7368" y="3207"/>
                  <a:pt x="7369" y="3223"/>
                  <a:pt x="7370" y="3239"/>
                </a:cubicBezTo>
                <a:lnTo>
                  <a:pt x="7372" y="3271"/>
                </a:lnTo>
                <a:lnTo>
                  <a:pt x="8" y="3271"/>
                </a:lnTo>
                <a:lnTo>
                  <a:pt x="11" y="3239"/>
                </a:lnTo>
                <a:cubicBezTo>
                  <a:pt x="12" y="3223"/>
                  <a:pt x="13" y="3207"/>
                  <a:pt x="14" y="3192"/>
                </a:cubicBezTo>
                <a:lnTo>
                  <a:pt x="18" y="3152"/>
                </a:lnTo>
                <a:close/>
                <a:moveTo>
                  <a:pt x="79" y="2758"/>
                </a:moveTo>
                <a:lnTo>
                  <a:pt x="7301" y="2758"/>
                </a:lnTo>
                <a:lnTo>
                  <a:pt x="7306" y="2779"/>
                </a:lnTo>
                <a:cubicBezTo>
                  <a:pt x="7312" y="2809"/>
                  <a:pt x="7318" y="2839"/>
                  <a:pt x="7323" y="2869"/>
                </a:cubicBezTo>
                <a:lnTo>
                  <a:pt x="7325" y="2877"/>
                </a:lnTo>
                <a:lnTo>
                  <a:pt x="56" y="2877"/>
                </a:lnTo>
                <a:lnTo>
                  <a:pt x="57" y="2869"/>
                </a:lnTo>
                <a:cubicBezTo>
                  <a:pt x="63" y="2839"/>
                  <a:pt x="69" y="2809"/>
                  <a:pt x="75" y="2779"/>
                </a:cubicBezTo>
                <a:lnTo>
                  <a:pt x="79" y="2758"/>
                </a:lnTo>
                <a:close/>
                <a:moveTo>
                  <a:pt x="185" y="2364"/>
                </a:moveTo>
                <a:lnTo>
                  <a:pt x="7195" y="2364"/>
                </a:lnTo>
                <a:lnTo>
                  <a:pt x="7201" y="2382"/>
                </a:lnTo>
                <a:cubicBezTo>
                  <a:pt x="7211" y="2411"/>
                  <a:pt x="7220" y="2439"/>
                  <a:pt x="7228" y="2469"/>
                </a:cubicBezTo>
                <a:lnTo>
                  <a:pt x="7232" y="2483"/>
                </a:lnTo>
                <a:lnTo>
                  <a:pt x="148" y="2483"/>
                </a:lnTo>
                <a:lnTo>
                  <a:pt x="153" y="2469"/>
                </a:lnTo>
                <a:cubicBezTo>
                  <a:pt x="161" y="2439"/>
                  <a:pt x="170" y="2411"/>
                  <a:pt x="180" y="2382"/>
                </a:cubicBezTo>
                <a:lnTo>
                  <a:pt x="185" y="2364"/>
                </a:lnTo>
                <a:close/>
                <a:moveTo>
                  <a:pt x="341" y="1970"/>
                </a:moveTo>
                <a:lnTo>
                  <a:pt x="7039" y="1970"/>
                </a:lnTo>
                <a:lnTo>
                  <a:pt x="7055" y="2004"/>
                </a:lnTo>
                <a:cubicBezTo>
                  <a:pt x="7067" y="2031"/>
                  <a:pt x="7079" y="2058"/>
                  <a:pt x="7091" y="2086"/>
                </a:cubicBezTo>
                <a:lnTo>
                  <a:pt x="7092" y="2089"/>
                </a:lnTo>
                <a:lnTo>
                  <a:pt x="289" y="2089"/>
                </a:lnTo>
                <a:lnTo>
                  <a:pt x="290" y="2086"/>
                </a:lnTo>
                <a:cubicBezTo>
                  <a:pt x="302" y="2058"/>
                  <a:pt x="314" y="2031"/>
                  <a:pt x="326" y="2004"/>
                </a:cubicBezTo>
                <a:lnTo>
                  <a:pt x="341" y="1970"/>
                </a:lnTo>
                <a:close/>
                <a:moveTo>
                  <a:pt x="554" y="1576"/>
                </a:moveTo>
                <a:lnTo>
                  <a:pt x="6826" y="1576"/>
                </a:lnTo>
                <a:lnTo>
                  <a:pt x="6847" y="1609"/>
                </a:lnTo>
                <a:cubicBezTo>
                  <a:pt x="6862" y="1634"/>
                  <a:pt x="6877" y="1660"/>
                  <a:pt x="6892" y="1686"/>
                </a:cubicBezTo>
                <a:lnTo>
                  <a:pt x="6897" y="1695"/>
                </a:lnTo>
                <a:lnTo>
                  <a:pt x="483" y="1695"/>
                </a:lnTo>
                <a:lnTo>
                  <a:pt x="489" y="1686"/>
                </a:lnTo>
                <a:cubicBezTo>
                  <a:pt x="504" y="1660"/>
                  <a:pt x="519" y="1634"/>
                  <a:pt x="534" y="1609"/>
                </a:cubicBezTo>
                <a:lnTo>
                  <a:pt x="554" y="1576"/>
                </a:lnTo>
                <a:close/>
                <a:moveTo>
                  <a:pt x="837" y="1182"/>
                </a:moveTo>
                <a:lnTo>
                  <a:pt x="6544" y="1182"/>
                </a:lnTo>
                <a:lnTo>
                  <a:pt x="6566" y="1209"/>
                </a:lnTo>
                <a:cubicBezTo>
                  <a:pt x="6585" y="1232"/>
                  <a:pt x="6603" y="1256"/>
                  <a:pt x="6621" y="1279"/>
                </a:cubicBezTo>
                <a:lnTo>
                  <a:pt x="6638" y="1301"/>
                </a:lnTo>
                <a:lnTo>
                  <a:pt x="743" y="1301"/>
                </a:lnTo>
                <a:lnTo>
                  <a:pt x="760" y="1279"/>
                </a:lnTo>
                <a:cubicBezTo>
                  <a:pt x="778" y="1256"/>
                  <a:pt x="796" y="1232"/>
                  <a:pt x="815" y="1209"/>
                </a:cubicBezTo>
                <a:lnTo>
                  <a:pt x="837" y="1182"/>
                </a:lnTo>
                <a:close/>
                <a:moveTo>
                  <a:pt x="1212" y="788"/>
                </a:moveTo>
                <a:lnTo>
                  <a:pt x="6169" y="788"/>
                </a:lnTo>
                <a:lnTo>
                  <a:pt x="6172" y="791"/>
                </a:lnTo>
                <a:cubicBezTo>
                  <a:pt x="6205" y="821"/>
                  <a:pt x="6237" y="851"/>
                  <a:pt x="6268" y="882"/>
                </a:cubicBezTo>
                <a:lnTo>
                  <a:pt x="6294" y="907"/>
                </a:lnTo>
                <a:lnTo>
                  <a:pt x="1087" y="907"/>
                </a:lnTo>
                <a:lnTo>
                  <a:pt x="1112" y="882"/>
                </a:lnTo>
                <a:cubicBezTo>
                  <a:pt x="1144" y="851"/>
                  <a:pt x="1176" y="821"/>
                  <a:pt x="1209" y="791"/>
                </a:cubicBezTo>
                <a:lnTo>
                  <a:pt x="1212" y="788"/>
                </a:lnTo>
                <a:close/>
                <a:moveTo>
                  <a:pt x="1732" y="394"/>
                </a:moveTo>
                <a:lnTo>
                  <a:pt x="5649" y="394"/>
                </a:lnTo>
                <a:lnTo>
                  <a:pt x="5679" y="413"/>
                </a:lnTo>
                <a:cubicBezTo>
                  <a:pt x="5729" y="445"/>
                  <a:pt x="5779" y="479"/>
                  <a:pt x="5827" y="513"/>
                </a:cubicBezTo>
                <a:lnTo>
                  <a:pt x="5827" y="513"/>
                </a:lnTo>
                <a:lnTo>
                  <a:pt x="1554" y="513"/>
                </a:lnTo>
                <a:lnTo>
                  <a:pt x="1554" y="513"/>
                </a:lnTo>
                <a:cubicBezTo>
                  <a:pt x="1602" y="479"/>
                  <a:pt x="1651" y="445"/>
                  <a:pt x="1701" y="413"/>
                </a:cubicBezTo>
                <a:lnTo>
                  <a:pt x="1732" y="394"/>
                </a:lnTo>
                <a:close/>
                <a:moveTo>
                  <a:pt x="2586" y="0"/>
                </a:moveTo>
                <a:lnTo>
                  <a:pt x="4794" y="0"/>
                </a:lnTo>
                <a:lnTo>
                  <a:pt x="4831" y="12"/>
                </a:lnTo>
                <a:cubicBezTo>
                  <a:pt x="4917" y="40"/>
                  <a:pt x="5002" y="71"/>
                  <a:pt x="5085" y="105"/>
                </a:cubicBezTo>
                <a:lnTo>
                  <a:pt x="5120" y="119"/>
                </a:lnTo>
                <a:lnTo>
                  <a:pt x="2261" y="119"/>
                </a:lnTo>
                <a:lnTo>
                  <a:pt x="2295" y="105"/>
                </a:lnTo>
                <a:cubicBezTo>
                  <a:pt x="2379" y="71"/>
                  <a:pt x="2463" y="40"/>
                  <a:pt x="2550" y="12"/>
                </a:cubicBezTo>
                <a:lnTo>
                  <a:pt x="2586" y="0"/>
                </a:lnTo>
                <a:close/>
              </a:path>
            </a:pathLst>
          </a:custGeom>
          <a:solidFill>
            <a:srgbClr val="00427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1" name="组合 30" hidden="1"/>
          <p:cNvGrpSpPr/>
          <p:nvPr userDrawn="1"/>
        </p:nvGrpSpPr>
        <p:grpSpPr>
          <a:xfrm>
            <a:off x="-1525905" y="5541645"/>
            <a:ext cx="3787140" cy="2669540"/>
            <a:chOff x="-2277" y="8076"/>
            <a:chExt cx="7188" cy="5066"/>
          </a:xfrm>
        </p:grpSpPr>
        <p:sp>
          <p:nvSpPr>
            <p:cNvPr id="4" name="任意多边形 3"/>
            <p:cNvSpPr/>
            <p:nvPr/>
          </p:nvSpPr>
          <p:spPr>
            <a:xfrm rot="2460000">
              <a:off x="-2277" y="8076"/>
              <a:ext cx="6680" cy="4606"/>
            </a:xfrm>
            <a:custGeom>
              <a:avLst/>
              <a:gdLst>
                <a:gd name="connsiteX0" fmla="*/ 16 w 8046"/>
                <a:gd name="connsiteY0" fmla="*/ 1998 h 4243"/>
                <a:gd name="connsiteX1" fmla="*/ 4856 w 8046"/>
                <a:gd name="connsiteY1" fmla="*/ 852 h 4243"/>
                <a:gd name="connsiteX2" fmla="*/ 7940 w 8046"/>
                <a:gd name="connsiteY2" fmla="*/ 1998 h 4243"/>
                <a:gd name="connsiteX3" fmla="*/ 3978 w 8046"/>
                <a:gd name="connsiteY3" fmla="*/ 4181 h 4243"/>
                <a:gd name="connsiteX4" fmla="*/ 16 w 8046"/>
                <a:gd name="connsiteY4" fmla="*/ 1998 h 4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7" h="4243">
                  <a:moveTo>
                    <a:pt x="16" y="1998"/>
                  </a:moveTo>
                  <a:cubicBezTo>
                    <a:pt x="-295" y="-1219"/>
                    <a:pt x="3884" y="2341"/>
                    <a:pt x="4856" y="852"/>
                  </a:cubicBezTo>
                  <a:cubicBezTo>
                    <a:pt x="5828" y="-637"/>
                    <a:pt x="8622" y="-123"/>
                    <a:pt x="7940" y="1998"/>
                  </a:cubicBezTo>
                  <a:cubicBezTo>
                    <a:pt x="7258" y="4119"/>
                    <a:pt x="6166" y="4181"/>
                    <a:pt x="3978" y="4181"/>
                  </a:cubicBezTo>
                  <a:cubicBezTo>
                    <a:pt x="1790" y="4181"/>
                    <a:pt x="471" y="4823"/>
                    <a:pt x="16" y="1998"/>
                  </a:cubicBezTo>
                  <a:close/>
                </a:path>
              </a:pathLst>
            </a:custGeom>
            <a:solidFill>
              <a:srgbClr val="004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2460000">
              <a:off x="-1473" y="8536"/>
              <a:ext cx="6384" cy="4606"/>
            </a:xfrm>
            <a:custGeom>
              <a:avLst/>
              <a:gdLst>
                <a:gd name="connsiteX0" fmla="*/ 16 w 8046"/>
                <a:gd name="connsiteY0" fmla="*/ 1998 h 4243"/>
                <a:gd name="connsiteX1" fmla="*/ 4856 w 8046"/>
                <a:gd name="connsiteY1" fmla="*/ 852 h 4243"/>
                <a:gd name="connsiteX2" fmla="*/ 7940 w 8046"/>
                <a:gd name="connsiteY2" fmla="*/ 1998 h 4243"/>
                <a:gd name="connsiteX3" fmla="*/ 3978 w 8046"/>
                <a:gd name="connsiteY3" fmla="*/ 4181 h 4243"/>
                <a:gd name="connsiteX4" fmla="*/ 16 w 8046"/>
                <a:gd name="connsiteY4" fmla="*/ 1998 h 4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7" h="4243">
                  <a:moveTo>
                    <a:pt x="16" y="1998"/>
                  </a:moveTo>
                  <a:cubicBezTo>
                    <a:pt x="-295" y="-1219"/>
                    <a:pt x="3884" y="2341"/>
                    <a:pt x="4856" y="852"/>
                  </a:cubicBezTo>
                  <a:cubicBezTo>
                    <a:pt x="5828" y="-637"/>
                    <a:pt x="8622" y="-123"/>
                    <a:pt x="7940" y="1998"/>
                  </a:cubicBezTo>
                  <a:cubicBezTo>
                    <a:pt x="7258" y="4119"/>
                    <a:pt x="6166" y="4181"/>
                    <a:pt x="3978" y="4181"/>
                  </a:cubicBezTo>
                  <a:cubicBezTo>
                    <a:pt x="1790" y="4181"/>
                    <a:pt x="471" y="4823"/>
                    <a:pt x="16" y="1998"/>
                  </a:cubicBezTo>
                  <a:close/>
                </a:path>
              </a:pathLst>
            </a:custGeom>
            <a:noFill/>
            <a:ln>
              <a:solidFill>
                <a:srgbClr val="E8C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hidden="1"/>
          <p:cNvGrpSpPr/>
          <p:nvPr userDrawn="1"/>
        </p:nvGrpSpPr>
        <p:grpSpPr>
          <a:xfrm>
            <a:off x="10137140" y="-1533525"/>
            <a:ext cx="3473450" cy="2990850"/>
            <a:chOff x="14401" y="-2814"/>
            <a:chExt cx="6886" cy="5929"/>
          </a:xfrm>
        </p:grpSpPr>
        <p:sp>
          <p:nvSpPr>
            <p:cNvPr id="21" name="任意多边形 20"/>
            <p:cNvSpPr/>
            <p:nvPr/>
          </p:nvSpPr>
          <p:spPr>
            <a:xfrm rot="12960000" flipH="1">
              <a:off x="15227" y="-2153"/>
              <a:ext cx="6060" cy="5269"/>
            </a:xfrm>
            <a:custGeom>
              <a:avLst/>
              <a:gdLst>
                <a:gd name="connsiteX0" fmla="*/ 16 w 8046"/>
                <a:gd name="connsiteY0" fmla="*/ 1998 h 4243"/>
                <a:gd name="connsiteX1" fmla="*/ 4856 w 8046"/>
                <a:gd name="connsiteY1" fmla="*/ 852 h 4243"/>
                <a:gd name="connsiteX2" fmla="*/ 7940 w 8046"/>
                <a:gd name="connsiteY2" fmla="*/ 1998 h 4243"/>
                <a:gd name="connsiteX3" fmla="*/ 3978 w 8046"/>
                <a:gd name="connsiteY3" fmla="*/ 4181 h 4243"/>
                <a:gd name="connsiteX4" fmla="*/ 16 w 8046"/>
                <a:gd name="connsiteY4" fmla="*/ 1998 h 4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7" h="4243">
                  <a:moveTo>
                    <a:pt x="16" y="1998"/>
                  </a:moveTo>
                  <a:cubicBezTo>
                    <a:pt x="-295" y="-1219"/>
                    <a:pt x="3884" y="2341"/>
                    <a:pt x="4856" y="852"/>
                  </a:cubicBezTo>
                  <a:cubicBezTo>
                    <a:pt x="5828" y="-637"/>
                    <a:pt x="8622" y="-123"/>
                    <a:pt x="7940" y="1998"/>
                  </a:cubicBezTo>
                  <a:cubicBezTo>
                    <a:pt x="7258" y="4119"/>
                    <a:pt x="6166" y="4181"/>
                    <a:pt x="3978" y="4181"/>
                  </a:cubicBezTo>
                  <a:cubicBezTo>
                    <a:pt x="1790" y="4181"/>
                    <a:pt x="471" y="4823"/>
                    <a:pt x="16" y="1998"/>
                  </a:cubicBezTo>
                  <a:close/>
                </a:path>
              </a:pathLst>
            </a:custGeom>
            <a:solidFill>
              <a:srgbClr val="004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12960000" flipH="1">
              <a:off x="14401" y="-2814"/>
              <a:ext cx="6060" cy="5269"/>
            </a:xfrm>
            <a:custGeom>
              <a:avLst/>
              <a:gdLst>
                <a:gd name="connsiteX0" fmla="*/ 16 w 8046"/>
                <a:gd name="connsiteY0" fmla="*/ 1998 h 4243"/>
                <a:gd name="connsiteX1" fmla="*/ 4856 w 8046"/>
                <a:gd name="connsiteY1" fmla="*/ 852 h 4243"/>
                <a:gd name="connsiteX2" fmla="*/ 7940 w 8046"/>
                <a:gd name="connsiteY2" fmla="*/ 1998 h 4243"/>
                <a:gd name="connsiteX3" fmla="*/ 3978 w 8046"/>
                <a:gd name="connsiteY3" fmla="*/ 4181 h 4243"/>
                <a:gd name="connsiteX4" fmla="*/ 16 w 8046"/>
                <a:gd name="connsiteY4" fmla="*/ 1998 h 4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7" h="4243">
                  <a:moveTo>
                    <a:pt x="16" y="1998"/>
                  </a:moveTo>
                  <a:cubicBezTo>
                    <a:pt x="-295" y="-1219"/>
                    <a:pt x="3884" y="2341"/>
                    <a:pt x="4856" y="852"/>
                  </a:cubicBezTo>
                  <a:cubicBezTo>
                    <a:pt x="5828" y="-637"/>
                    <a:pt x="8622" y="-123"/>
                    <a:pt x="7940" y="1998"/>
                  </a:cubicBezTo>
                  <a:cubicBezTo>
                    <a:pt x="7258" y="4119"/>
                    <a:pt x="6166" y="4181"/>
                    <a:pt x="3978" y="4181"/>
                  </a:cubicBezTo>
                  <a:cubicBezTo>
                    <a:pt x="1790" y="4181"/>
                    <a:pt x="471" y="4823"/>
                    <a:pt x="16" y="1998"/>
                  </a:cubicBezTo>
                  <a:close/>
                </a:path>
              </a:pathLst>
            </a:custGeom>
            <a:noFill/>
            <a:ln>
              <a:solidFill>
                <a:srgbClr val="E8C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Camille" hidden="1"/>
          <p:cNvSpPr/>
          <p:nvPr userDrawn="1"/>
        </p:nvSpPr>
        <p:spPr>
          <a:xfrm rot="5400000">
            <a:off x="7515225" y="7578725"/>
            <a:ext cx="782955" cy="7448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623" h="1543">
                <a:moveTo>
                  <a:pt x="1542" y="1381"/>
                </a:moveTo>
                <a:cubicBezTo>
                  <a:pt x="1586" y="1381"/>
                  <a:pt x="1623" y="1417"/>
                  <a:pt x="1623" y="1462"/>
                </a:cubicBezTo>
                <a:cubicBezTo>
                  <a:pt x="1623" y="1507"/>
                  <a:pt x="1586" y="1543"/>
                  <a:pt x="1542" y="1543"/>
                </a:cubicBezTo>
                <a:cubicBezTo>
                  <a:pt x="1497" y="1543"/>
                  <a:pt x="1460" y="1507"/>
                  <a:pt x="1460" y="1462"/>
                </a:cubicBezTo>
                <a:cubicBezTo>
                  <a:pt x="1460" y="1417"/>
                  <a:pt x="1497" y="1381"/>
                  <a:pt x="1542" y="1381"/>
                </a:cubicBezTo>
                <a:close/>
                <a:moveTo>
                  <a:pt x="811" y="1381"/>
                </a:moveTo>
                <a:cubicBezTo>
                  <a:pt x="856" y="1381"/>
                  <a:pt x="892" y="1417"/>
                  <a:pt x="892" y="1462"/>
                </a:cubicBezTo>
                <a:cubicBezTo>
                  <a:pt x="892" y="1507"/>
                  <a:pt x="856" y="1543"/>
                  <a:pt x="811" y="1543"/>
                </a:cubicBezTo>
                <a:cubicBezTo>
                  <a:pt x="767" y="1543"/>
                  <a:pt x="730" y="1507"/>
                  <a:pt x="730" y="1462"/>
                </a:cubicBezTo>
                <a:cubicBezTo>
                  <a:pt x="730" y="1417"/>
                  <a:pt x="767" y="1381"/>
                  <a:pt x="811" y="1381"/>
                </a:cubicBezTo>
                <a:close/>
                <a:moveTo>
                  <a:pt x="81" y="1381"/>
                </a:moveTo>
                <a:cubicBezTo>
                  <a:pt x="126" y="1381"/>
                  <a:pt x="162" y="1417"/>
                  <a:pt x="162" y="1462"/>
                </a:cubicBezTo>
                <a:cubicBezTo>
                  <a:pt x="162" y="1507"/>
                  <a:pt x="126" y="1543"/>
                  <a:pt x="81" y="1543"/>
                </a:cubicBezTo>
                <a:cubicBezTo>
                  <a:pt x="36" y="1543"/>
                  <a:pt x="0" y="1507"/>
                  <a:pt x="0" y="1462"/>
                </a:cubicBezTo>
                <a:cubicBezTo>
                  <a:pt x="0" y="1417"/>
                  <a:pt x="36" y="1381"/>
                  <a:pt x="81" y="1381"/>
                </a:cubicBezTo>
                <a:close/>
                <a:moveTo>
                  <a:pt x="1542" y="920"/>
                </a:moveTo>
                <a:cubicBezTo>
                  <a:pt x="1586" y="920"/>
                  <a:pt x="1623" y="957"/>
                  <a:pt x="1623" y="1002"/>
                </a:cubicBezTo>
                <a:cubicBezTo>
                  <a:pt x="1623" y="1046"/>
                  <a:pt x="1586" y="1083"/>
                  <a:pt x="1542" y="1083"/>
                </a:cubicBezTo>
                <a:cubicBezTo>
                  <a:pt x="1497" y="1083"/>
                  <a:pt x="1460" y="1046"/>
                  <a:pt x="1460" y="1002"/>
                </a:cubicBezTo>
                <a:cubicBezTo>
                  <a:pt x="1460" y="957"/>
                  <a:pt x="1497" y="920"/>
                  <a:pt x="1542" y="920"/>
                </a:cubicBezTo>
                <a:close/>
                <a:moveTo>
                  <a:pt x="811" y="920"/>
                </a:moveTo>
                <a:cubicBezTo>
                  <a:pt x="856" y="920"/>
                  <a:pt x="892" y="957"/>
                  <a:pt x="892" y="1002"/>
                </a:cubicBezTo>
                <a:cubicBezTo>
                  <a:pt x="892" y="1046"/>
                  <a:pt x="856" y="1083"/>
                  <a:pt x="811" y="1083"/>
                </a:cubicBezTo>
                <a:cubicBezTo>
                  <a:pt x="767" y="1083"/>
                  <a:pt x="730" y="1046"/>
                  <a:pt x="730" y="1002"/>
                </a:cubicBezTo>
                <a:cubicBezTo>
                  <a:pt x="730" y="957"/>
                  <a:pt x="767" y="920"/>
                  <a:pt x="811" y="920"/>
                </a:cubicBezTo>
                <a:close/>
                <a:moveTo>
                  <a:pt x="81" y="920"/>
                </a:moveTo>
                <a:cubicBezTo>
                  <a:pt x="126" y="920"/>
                  <a:pt x="162" y="957"/>
                  <a:pt x="162" y="1002"/>
                </a:cubicBezTo>
                <a:cubicBezTo>
                  <a:pt x="162" y="1046"/>
                  <a:pt x="126" y="1083"/>
                  <a:pt x="81" y="1083"/>
                </a:cubicBezTo>
                <a:cubicBezTo>
                  <a:pt x="36" y="1083"/>
                  <a:pt x="0" y="1046"/>
                  <a:pt x="0" y="1002"/>
                </a:cubicBezTo>
                <a:cubicBezTo>
                  <a:pt x="0" y="957"/>
                  <a:pt x="36" y="920"/>
                  <a:pt x="81" y="920"/>
                </a:cubicBezTo>
                <a:close/>
                <a:moveTo>
                  <a:pt x="1542" y="460"/>
                </a:moveTo>
                <a:cubicBezTo>
                  <a:pt x="1586" y="460"/>
                  <a:pt x="1623" y="497"/>
                  <a:pt x="1623" y="541"/>
                </a:cubicBezTo>
                <a:cubicBezTo>
                  <a:pt x="1623" y="586"/>
                  <a:pt x="1586" y="623"/>
                  <a:pt x="1542" y="623"/>
                </a:cubicBezTo>
                <a:cubicBezTo>
                  <a:pt x="1497" y="623"/>
                  <a:pt x="1460" y="586"/>
                  <a:pt x="1460" y="541"/>
                </a:cubicBezTo>
                <a:cubicBezTo>
                  <a:pt x="1460" y="497"/>
                  <a:pt x="1497" y="460"/>
                  <a:pt x="1542" y="460"/>
                </a:cubicBezTo>
                <a:close/>
                <a:moveTo>
                  <a:pt x="811" y="460"/>
                </a:moveTo>
                <a:cubicBezTo>
                  <a:pt x="856" y="460"/>
                  <a:pt x="892" y="497"/>
                  <a:pt x="892" y="541"/>
                </a:cubicBezTo>
                <a:cubicBezTo>
                  <a:pt x="892" y="586"/>
                  <a:pt x="856" y="623"/>
                  <a:pt x="811" y="623"/>
                </a:cubicBezTo>
                <a:cubicBezTo>
                  <a:pt x="767" y="623"/>
                  <a:pt x="730" y="586"/>
                  <a:pt x="730" y="541"/>
                </a:cubicBezTo>
                <a:cubicBezTo>
                  <a:pt x="730" y="497"/>
                  <a:pt x="767" y="460"/>
                  <a:pt x="811" y="460"/>
                </a:cubicBezTo>
                <a:close/>
                <a:moveTo>
                  <a:pt x="81" y="460"/>
                </a:moveTo>
                <a:cubicBezTo>
                  <a:pt x="126" y="460"/>
                  <a:pt x="162" y="497"/>
                  <a:pt x="162" y="541"/>
                </a:cubicBezTo>
                <a:cubicBezTo>
                  <a:pt x="162" y="586"/>
                  <a:pt x="126" y="623"/>
                  <a:pt x="81" y="623"/>
                </a:cubicBezTo>
                <a:cubicBezTo>
                  <a:pt x="36" y="623"/>
                  <a:pt x="0" y="586"/>
                  <a:pt x="0" y="541"/>
                </a:cubicBezTo>
                <a:cubicBezTo>
                  <a:pt x="0" y="497"/>
                  <a:pt x="36" y="460"/>
                  <a:pt x="81" y="460"/>
                </a:cubicBezTo>
                <a:close/>
                <a:moveTo>
                  <a:pt x="1542" y="0"/>
                </a:moveTo>
                <a:cubicBezTo>
                  <a:pt x="1586" y="0"/>
                  <a:pt x="1623" y="36"/>
                  <a:pt x="1623" y="81"/>
                </a:cubicBezTo>
                <a:cubicBezTo>
                  <a:pt x="1623" y="126"/>
                  <a:pt x="1586" y="162"/>
                  <a:pt x="1542" y="162"/>
                </a:cubicBezTo>
                <a:cubicBezTo>
                  <a:pt x="1497" y="162"/>
                  <a:pt x="1460" y="126"/>
                  <a:pt x="1460" y="81"/>
                </a:cubicBezTo>
                <a:cubicBezTo>
                  <a:pt x="1460" y="36"/>
                  <a:pt x="1497" y="0"/>
                  <a:pt x="1542" y="0"/>
                </a:cubicBezTo>
                <a:close/>
                <a:moveTo>
                  <a:pt x="811" y="0"/>
                </a:moveTo>
                <a:cubicBezTo>
                  <a:pt x="856" y="0"/>
                  <a:pt x="892" y="36"/>
                  <a:pt x="892" y="81"/>
                </a:cubicBezTo>
                <a:cubicBezTo>
                  <a:pt x="892" y="126"/>
                  <a:pt x="856" y="162"/>
                  <a:pt x="811" y="162"/>
                </a:cubicBezTo>
                <a:cubicBezTo>
                  <a:pt x="767" y="162"/>
                  <a:pt x="730" y="126"/>
                  <a:pt x="730" y="81"/>
                </a:cubicBezTo>
                <a:cubicBezTo>
                  <a:pt x="730" y="36"/>
                  <a:pt x="767" y="0"/>
                  <a:pt x="811" y="0"/>
                </a:cubicBezTo>
                <a:close/>
                <a:moveTo>
                  <a:pt x="81" y="0"/>
                </a:moveTo>
                <a:cubicBezTo>
                  <a:pt x="126" y="0"/>
                  <a:pt x="162" y="36"/>
                  <a:pt x="162" y="81"/>
                </a:cubicBezTo>
                <a:cubicBezTo>
                  <a:pt x="162" y="126"/>
                  <a:pt x="126" y="162"/>
                  <a:pt x="81" y="162"/>
                </a:cubicBezTo>
                <a:cubicBezTo>
                  <a:pt x="36" y="162"/>
                  <a:pt x="0" y="126"/>
                  <a:pt x="0" y="81"/>
                </a:cubicBezTo>
                <a:cubicBezTo>
                  <a:pt x="0" y="36"/>
                  <a:pt x="36" y="0"/>
                  <a:pt x="81" y="0"/>
                </a:cubicBezTo>
                <a:close/>
              </a:path>
            </a:pathLst>
          </a:custGeom>
          <a:solidFill>
            <a:srgbClr val="E8C5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同心圆 25" hidden="1"/>
          <p:cNvSpPr/>
          <p:nvPr userDrawn="1"/>
        </p:nvSpPr>
        <p:spPr>
          <a:xfrm>
            <a:off x="2757170" y="6350635"/>
            <a:ext cx="222885" cy="222885"/>
          </a:xfrm>
          <a:prstGeom prst="donut">
            <a:avLst/>
          </a:prstGeom>
          <a:solidFill>
            <a:srgbClr val="E8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hidden="1"/>
          <p:cNvSpPr/>
          <p:nvPr userDrawn="1"/>
        </p:nvSpPr>
        <p:spPr>
          <a:xfrm>
            <a:off x="11519535" y="1646555"/>
            <a:ext cx="170180" cy="170180"/>
          </a:xfrm>
          <a:prstGeom prst="ellipse">
            <a:avLst/>
          </a:prstGeom>
          <a:solidFill>
            <a:srgbClr val="E8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hidden="1"/>
          <p:cNvSpPr/>
          <p:nvPr userDrawn="1"/>
        </p:nvSpPr>
        <p:spPr>
          <a:xfrm>
            <a:off x="2726690" y="7108825"/>
            <a:ext cx="3244215" cy="3244215"/>
          </a:xfrm>
          <a:prstGeom prst="ellipse">
            <a:avLst/>
          </a:prstGeom>
          <a:solidFill>
            <a:srgbClr val="E8C514">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Camille" hidden="1"/>
          <p:cNvSpPr/>
          <p:nvPr userDrawn="1"/>
        </p:nvSpPr>
        <p:spPr>
          <a:xfrm rot="5400000">
            <a:off x="5097780" y="7760335"/>
            <a:ext cx="782955" cy="7448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623" h="1543">
                <a:moveTo>
                  <a:pt x="1542" y="1381"/>
                </a:moveTo>
                <a:cubicBezTo>
                  <a:pt x="1586" y="1381"/>
                  <a:pt x="1623" y="1417"/>
                  <a:pt x="1623" y="1462"/>
                </a:cubicBezTo>
                <a:cubicBezTo>
                  <a:pt x="1623" y="1507"/>
                  <a:pt x="1586" y="1543"/>
                  <a:pt x="1542" y="1543"/>
                </a:cubicBezTo>
                <a:cubicBezTo>
                  <a:pt x="1497" y="1543"/>
                  <a:pt x="1460" y="1507"/>
                  <a:pt x="1460" y="1462"/>
                </a:cubicBezTo>
                <a:cubicBezTo>
                  <a:pt x="1460" y="1417"/>
                  <a:pt x="1497" y="1381"/>
                  <a:pt x="1542" y="1381"/>
                </a:cubicBezTo>
                <a:close/>
                <a:moveTo>
                  <a:pt x="811" y="1381"/>
                </a:moveTo>
                <a:cubicBezTo>
                  <a:pt x="856" y="1381"/>
                  <a:pt x="892" y="1417"/>
                  <a:pt x="892" y="1462"/>
                </a:cubicBezTo>
                <a:cubicBezTo>
                  <a:pt x="892" y="1507"/>
                  <a:pt x="856" y="1543"/>
                  <a:pt x="811" y="1543"/>
                </a:cubicBezTo>
                <a:cubicBezTo>
                  <a:pt x="767" y="1543"/>
                  <a:pt x="730" y="1507"/>
                  <a:pt x="730" y="1462"/>
                </a:cubicBezTo>
                <a:cubicBezTo>
                  <a:pt x="730" y="1417"/>
                  <a:pt x="767" y="1381"/>
                  <a:pt x="811" y="1381"/>
                </a:cubicBezTo>
                <a:close/>
                <a:moveTo>
                  <a:pt x="81" y="1381"/>
                </a:moveTo>
                <a:cubicBezTo>
                  <a:pt x="126" y="1381"/>
                  <a:pt x="162" y="1417"/>
                  <a:pt x="162" y="1462"/>
                </a:cubicBezTo>
                <a:cubicBezTo>
                  <a:pt x="162" y="1507"/>
                  <a:pt x="126" y="1543"/>
                  <a:pt x="81" y="1543"/>
                </a:cubicBezTo>
                <a:cubicBezTo>
                  <a:pt x="36" y="1543"/>
                  <a:pt x="0" y="1507"/>
                  <a:pt x="0" y="1462"/>
                </a:cubicBezTo>
                <a:cubicBezTo>
                  <a:pt x="0" y="1417"/>
                  <a:pt x="36" y="1381"/>
                  <a:pt x="81" y="1381"/>
                </a:cubicBezTo>
                <a:close/>
                <a:moveTo>
                  <a:pt x="1542" y="920"/>
                </a:moveTo>
                <a:cubicBezTo>
                  <a:pt x="1586" y="920"/>
                  <a:pt x="1623" y="957"/>
                  <a:pt x="1623" y="1002"/>
                </a:cubicBezTo>
                <a:cubicBezTo>
                  <a:pt x="1623" y="1046"/>
                  <a:pt x="1586" y="1083"/>
                  <a:pt x="1542" y="1083"/>
                </a:cubicBezTo>
                <a:cubicBezTo>
                  <a:pt x="1497" y="1083"/>
                  <a:pt x="1460" y="1046"/>
                  <a:pt x="1460" y="1002"/>
                </a:cubicBezTo>
                <a:cubicBezTo>
                  <a:pt x="1460" y="957"/>
                  <a:pt x="1497" y="920"/>
                  <a:pt x="1542" y="920"/>
                </a:cubicBezTo>
                <a:close/>
                <a:moveTo>
                  <a:pt x="811" y="920"/>
                </a:moveTo>
                <a:cubicBezTo>
                  <a:pt x="856" y="920"/>
                  <a:pt x="892" y="957"/>
                  <a:pt x="892" y="1002"/>
                </a:cubicBezTo>
                <a:cubicBezTo>
                  <a:pt x="892" y="1046"/>
                  <a:pt x="856" y="1083"/>
                  <a:pt x="811" y="1083"/>
                </a:cubicBezTo>
                <a:cubicBezTo>
                  <a:pt x="767" y="1083"/>
                  <a:pt x="730" y="1046"/>
                  <a:pt x="730" y="1002"/>
                </a:cubicBezTo>
                <a:cubicBezTo>
                  <a:pt x="730" y="957"/>
                  <a:pt x="767" y="920"/>
                  <a:pt x="811" y="920"/>
                </a:cubicBezTo>
                <a:close/>
                <a:moveTo>
                  <a:pt x="81" y="920"/>
                </a:moveTo>
                <a:cubicBezTo>
                  <a:pt x="126" y="920"/>
                  <a:pt x="162" y="957"/>
                  <a:pt x="162" y="1002"/>
                </a:cubicBezTo>
                <a:cubicBezTo>
                  <a:pt x="162" y="1046"/>
                  <a:pt x="126" y="1083"/>
                  <a:pt x="81" y="1083"/>
                </a:cubicBezTo>
                <a:cubicBezTo>
                  <a:pt x="36" y="1083"/>
                  <a:pt x="0" y="1046"/>
                  <a:pt x="0" y="1002"/>
                </a:cubicBezTo>
                <a:cubicBezTo>
                  <a:pt x="0" y="957"/>
                  <a:pt x="36" y="920"/>
                  <a:pt x="81" y="920"/>
                </a:cubicBezTo>
                <a:close/>
                <a:moveTo>
                  <a:pt x="1542" y="460"/>
                </a:moveTo>
                <a:cubicBezTo>
                  <a:pt x="1586" y="460"/>
                  <a:pt x="1623" y="497"/>
                  <a:pt x="1623" y="541"/>
                </a:cubicBezTo>
                <a:cubicBezTo>
                  <a:pt x="1623" y="586"/>
                  <a:pt x="1586" y="623"/>
                  <a:pt x="1542" y="623"/>
                </a:cubicBezTo>
                <a:cubicBezTo>
                  <a:pt x="1497" y="623"/>
                  <a:pt x="1460" y="586"/>
                  <a:pt x="1460" y="541"/>
                </a:cubicBezTo>
                <a:cubicBezTo>
                  <a:pt x="1460" y="497"/>
                  <a:pt x="1497" y="460"/>
                  <a:pt x="1542" y="460"/>
                </a:cubicBezTo>
                <a:close/>
                <a:moveTo>
                  <a:pt x="811" y="460"/>
                </a:moveTo>
                <a:cubicBezTo>
                  <a:pt x="856" y="460"/>
                  <a:pt x="892" y="497"/>
                  <a:pt x="892" y="541"/>
                </a:cubicBezTo>
                <a:cubicBezTo>
                  <a:pt x="892" y="586"/>
                  <a:pt x="856" y="623"/>
                  <a:pt x="811" y="623"/>
                </a:cubicBezTo>
                <a:cubicBezTo>
                  <a:pt x="767" y="623"/>
                  <a:pt x="730" y="586"/>
                  <a:pt x="730" y="541"/>
                </a:cubicBezTo>
                <a:cubicBezTo>
                  <a:pt x="730" y="497"/>
                  <a:pt x="767" y="460"/>
                  <a:pt x="811" y="460"/>
                </a:cubicBezTo>
                <a:close/>
                <a:moveTo>
                  <a:pt x="81" y="460"/>
                </a:moveTo>
                <a:cubicBezTo>
                  <a:pt x="126" y="460"/>
                  <a:pt x="162" y="497"/>
                  <a:pt x="162" y="541"/>
                </a:cubicBezTo>
                <a:cubicBezTo>
                  <a:pt x="162" y="586"/>
                  <a:pt x="126" y="623"/>
                  <a:pt x="81" y="623"/>
                </a:cubicBezTo>
                <a:cubicBezTo>
                  <a:pt x="36" y="623"/>
                  <a:pt x="0" y="586"/>
                  <a:pt x="0" y="541"/>
                </a:cubicBezTo>
                <a:cubicBezTo>
                  <a:pt x="0" y="497"/>
                  <a:pt x="36" y="460"/>
                  <a:pt x="81" y="460"/>
                </a:cubicBezTo>
                <a:close/>
                <a:moveTo>
                  <a:pt x="1542" y="0"/>
                </a:moveTo>
                <a:cubicBezTo>
                  <a:pt x="1586" y="0"/>
                  <a:pt x="1623" y="36"/>
                  <a:pt x="1623" y="81"/>
                </a:cubicBezTo>
                <a:cubicBezTo>
                  <a:pt x="1623" y="126"/>
                  <a:pt x="1586" y="162"/>
                  <a:pt x="1542" y="162"/>
                </a:cubicBezTo>
                <a:cubicBezTo>
                  <a:pt x="1497" y="162"/>
                  <a:pt x="1460" y="126"/>
                  <a:pt x="1460" y="81"/>
                </a:cubicBezTo>
                <a:cubicBezTo>
                  <a:pt x="1460" y="36"/>
                  <a:pt x="1497" y="0"/>
                  <a:pt x="1542" y="0"/>
                </a:cubicBezTo>
                <a:close/>
                <a:moveTo>
                  <a:pt x="811" y="0"/>
                </a:moveTo>
                <a:cubicBezTo>
                  <a:pt x="856" y="0"/>
                  <a:pt x="892" y="36"/>
                  <a:pt x="892" y="81"/>
                </a:cubicBezTo>
                <a:cubicBezTo>
                  <a:pt x="892" y="126"/>
                  <a:pt x="856" y="162"/>
                  <a:pt x="811" y="162"/>
                </a:cubicBezTo>
                <a:cubicBezTo>
                  <a:pt x="767" y="162"/>
                  <a:pt x="730" y="126"/>
                  <a:pt x="730" y="81"/>
                </a:cubicBezTo>
                <a:cubicBezTo>
                  <a:pt x="730" y="36"/>
                  <a:pt x="767" y="0"/>
                  <a:pt x="811" y="0"/>
                </a:cubicBezTo>
                <a:close/>
                <a:moveTo>
                  <a:pt x="81" y="0"/>
                </a:moveTo>
                <a:cubicBezTo>
                  <a:pt x="126" y="0"/>
                  <a:pt x="162" y="36"/>
                  <a:pt x="162" y="81"/>
                </a:cubicBezTo>
                <a:cubicBezTo>
                  <a:pt x="162" y="126"/>
                  <a:pt x="126" y="162"/>
                  <a:pt x="81" y="162"/>
                </a:cubicBezTo>
                <a:cubicBezTo>
                  <a:pt x="36" y="162"/>
                  <a:pt x="0" y="126"/>
                  <a:pt x="0" y="81"/>
                </a:cubicBezTo>
                <a:cubicBezTo>
                  <a:pt x="0" y="36"/>
                  <a:pt x="36" y="0"/>
                  <a:pt x="81" y="0"/>
                </a:cubicBezTo>
                <a:close/>
              </a:path>
            </a:pathLst>
          </a:custGeom>
          <a:solidFill>
            <a:srgbClr val="E8C51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D83500A-C270-498E-B1DE-FD05FC484FD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24D6B8-3563-4B64-BCE1-1546BEF1541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3500A-C270-498E-B1DE-FD05FC484FD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4D6B8-3563-4B64-BCE1-1546BEF1541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2.xml"/><Relationship Id="rId2" Type="http://schemas.openxmlformats.org/officeDocument/2006/relationships/image" Target="../media/image15.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4.xml"/><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5.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image" Target="../media/image136.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3.xml"/><Relationship Id="rId3" Type="http://schemas.openxmlformats.org/officeDocument/2006/relationships/image" Target="../media/image7.jpeg"/><Relationship Id="rId2" Type="http://schemas.openxmlformats.org/officeDocument/2006/relationships/image" Target="../media/image142.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4.xml"/><Relationship Id="rId3" Type="http://schemas.openxmlformats.org/officeDocument/2006/relationships/image" Target="../media/image143.png"/><Relationship Id="rId2" Type="http://schemas.openxmlformats.org/officeDocument/2006/relationships/hyperlink" Target="LiveGood&#36164;&#26009;&#26032;/&#20135;&#21697;&#30446;&#24405;(&#28155;&#21152;&#21508;&#39033;&#35748;&#35777;).pdf" TargetMode="Externa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5.xml"/><Relationship Id="rId2" Type="http://schemas.openxmlformats.org/officeDocument/2006/relationships/image" Target="../media/image7.jpe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4.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6.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47.png"/><Relationship Id="rId1" Type="http://schemas.openxmlformats.org/officeDocument/2006/relationships/image" Target="../media/image1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5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6.xml"/><Relationship Id="rId2" Type="http://schemas.openxmlformats.org/officeDocument/2006/relationships/image" Target="../media/image152.jpe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8.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9.xml"/><Relationship Id="rId2" Type="http://schemas.openxmlformats.org/officeDocument/2006/relationships/image" Target="../media/image12.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1.xml"/><Relationship Id="rId2" Type="http://schemas.openxmlformats.org/officeDocument/2006/relationships/image" Target="../media/image1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197735" y="3257550"/>
            <a:ext cx="8932545" cy="1014730"/>
          </a:xfrm>
          <a:prstGeom prst="rect">
            <a:avLst/>
          </a:prstGeom>
          <a:noFill/>
        </p:spPr>
        <p:txBody>
          <a:bodyPr wrap="square" rtlCol="0">
            <a:spAutoFit/>
            <a:scene3d>
              <a:camera prst="orthographicFront"/>
              <a:lightRig rig="threePt" dir="t"/>
            </a:scene3d>
          </a:bodyPr>
          <a:p>
            <a:r>
              <a:rPr lang="zh-CN" altLang="en-US" sz="6000" b="1">
                <a:effectLst>
                  <a:outerShdw blurRad="38100" dist="19050" dir="2700000" algn="tl" rotWithShape="0">
                    <a:schemeClr val="dk1">
                      <a:alpha val="40000"/>
                    </a:schemeClr>
                  </a:outerShdw>
                </a:effectLst>
                <a:sym typeface="+mn-ea"/>
              </a:rPr>
              <a:t>订阅经济</a:t>
            </a:r>
            <a:r>
              <a:rPr lang="zh-CN" altLang="en-US" sz="6000" b="1">
                <a:solidFill>
                  <a:schemeClr val="tx1"/>
                </a:solidFill>
                <a:effectLst>
                  <a:outerShdw blurRad="38100" dist="19050" dir="2700000" algn="tl" rotWithShape="0">
                    <a:schemeClr val="dk1">
                      <a:alpha val="40000"/>
                    </a:schemeClr>
                  </a:outerShdw>
                </a:effectLst>
              </a:rPr>
              <a:t>正在高速发展</a:t>
            </a:r>
            <a:endParaRPr lang="zh-CN" altLang="en-US" sz="6000" b="1">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2197735" y="1930400"/>
            <a:ext cx="8129905" cy="1106805"/>
          </a:xfrm>
          <a:prstGeom prst="rect">
            <a:avLst/>
          </a:prstGeom>
          <a:noFill/>
          <a:ln>
            <a:noFill/>
          </a:ln>
        </p:spPr>
        <p:txBody>
          <a:bodyPr wrap="square" rtlCol="0">
            <a:spAutoFit/>
            <a:scene3d>
              <a:camera prst="orthographicFront"/>
              <a:lightRig rig="threePt" dir="t"/>
            </a:scene3d>
          </a:bodyPr>
          <a:p>
            <a:r>
              <a:rPr lang="zh-CN" altLang="en-US" sz="6600" b="1">
                <a:ln>
                  <a:solidFill>
                    <a:srgbClr val="FFFF00"/>
                  </a:solidFill>
                </a:ln>
                <a:solidFill>
                  <a:schemeClr val="accent3">
                    <a:lumMod val="75000"/>
                  </a:schemeClr>
                </a:solidFill>
                <a:effectLst>
                  <a:outerShdw blurRad="38100" dist="25400" dir="5400000" algn="ctr" rotWithShape="0">
                    <a:srgbClr val="6E747A">
                      <a:alpha val="43000"/>
                    </a:srgbClr>
                  </a:outerShdw>
                </a:effectLst>
              </a:rPr>
              <a:t>通过商业案例看未来</a:t>
            </a:r>
            <a:endParaRPr lang="zh-CN" altLang="en-US" sz="6600" b="1">
              <a:ln>
                <a:solidFill>
                  <a:srgbClr val="FFFF00"/>
                </a:solidFill>
              </a:ln>
              <a:solidFill>
                <a:schemeClr val="accent3">
                  <a:lumMod val="75000"/>
                </a:schemeClr>
              </a:solidFill>
              <a:effectLst>
                <a:outerShdw blurRad="38100" dist="25400" dir="5400000" algn="ctr" rotWithShape="0">
                  <a:srgbClr val="6E747A">
                    <a:alpha val="43000"/>
                  </a:srgbClr>
                </a:outerShdw>
              </a:effectLst>
            </a:endParaRPr>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 name="文本框 1"/>
          <p:cNvSpPr txBox="1"/>
          <p:nvPr/>
        </p:nvSpPr>
        <p:spPr>
          <a:xfrm>
            <a:off x="247650" y="4471035"/>
            <a:ext cx="11480165" cy="1807210"/>
          </a:xfrm>
          <a:prstGeom prst="rect">
            <a:avLst/>
          </a:prstGeom>
          <a:noFill/>
        </p:spPr>
        <p:txBody>
          <a:bodyPr wrap="square" rtlCol="0" anchor="t">
            <a:spAutoFit/>
          </a:bodyPr>
          <a:p>
            <a:r>
              <a:rPr lang="en-US" altLang="zh-CN" sz="3600" b="1">
                <a:solidFill>
                  <a:schemeClr val="accent3">
                    <a:lumMod val="75000"/>
                  </a:schemeClr>
                </a:solidFill>
              </a:rPr>
              <a:t>                           </a:t>
            </a:r>
            <a:r>
              <a:rPr lang="zh-CN" altLang="en-US" sz="3600" b="1">
                <a:solidFill>
                  <a:schemeClr val="accent3">
                    <a:lumMod val="75000"/>
                  </a:schemeClr>
                </a:solidFill>
              </a:rPr>
              <a:t>是时候做出改变了</a:t>
            </a:r>
            <a:endParaRPr lang="zh-CN" altLang="en-US"/>
          </a:p>
          <a:p>
            <a:pPr>
              <a:lnSpc>
                <a:spcPct val="140000"/>
              </a:lnSpc>
            </a:pPr>
            <a:r>
              <a:rPr lang="en-US" altLang="zh-CN" b="1"/>
              <a:t>     </a:t>
            </a:r>
            <a:r>
              <a:rPr lang="zh-CN" altLang="en-US" b="1"/>
              <a:t>在</a:t>
            </a:r>
            <a:r>
              <a:rPr lang="zh-CN" altLang="en-US" b="1">
                <a:solidFill>
                  <a:srgbClr val="FF0000"/>
                </a:solidFill>
              </a:rPr>
              <a:t>Live G oo d</a:t>
            </a:r>
            <a:r>
              <a:rPr lang="zh-CN" altLang="en-US" b="1"/>
              <a:t>，我们行业领先的自然健康专家团队不仅使用地球上最优质的成分创造了最完整、功能性和必需的维生素、补充剂和护肤产品，而且因为我们不要通过商店或附属机构出售它们，我们以其他品牌成本的一小部分向您提供它们！</a:t>
            </a:r>
            <a:endParaRPr lang="zh-CN" altLang="en-US" b="1"/>
          </a:p>
        </p:txBody>
      </p:sp>
      <p:pic>
        <p:nvPicPr>
          <p:cNvPr id="3" name="图片 2" descr="微信图片_20240528154523"/>
          <p:cNvPicPr>
            <a:picLocks noChangeAspect="1"/>
          </p:cNvPicPr>
          <p:nvPr/>
        </p:nvPicPr>
        <p:blipFill>
          <a:blip r:embed="rId1"/>
          <a:stretch>
            <a:fillRect/>
          </a:stretch>
        </p:blipFill>
        <p:spPr>
          <a:xfrm>
            <a:off x="0" y="15875"/>
            <a:ext cx="12192000" cy="454660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2" name="文本框 11"/>
          <p:cNvSpPr txBox="1"/>
          <p:nvPr/>
        </p:nvSpPr>
        <p:spPr>
          <a:xfrm>
            <a:off x="1270" y="6038215"/>
            <a:ext cx="12192000" cy="819785"/>
          </a:xfrm>
          <a:prstGeom prst="rect">
            <a:avLst/>
          </a:prstGeom>
          <a:solidFill>
            <a:schemeClr val="accent3">
              <a:lumMod val="40000"/>
              <a:lumOff val="60000"/>
            </a:schemeClr>
          </a:solidFill>
          <a:ln>
            <a:solidFill>
              <a:srgbClr val="002060"/>
            </a:solidFill>
          </a:ln>
        </p:spPr>
        <p:txBody>
          <a:bodyPr wrap="square" rtlCol="0">
            <a:noAutofit/>
          </a:bodyPr>
          <a:p>
            <a:r>
              <a:rPr lang="en-US" altLang="zh-CN" sz="2800" b="1">
                <a:latin typeface="微软雅黑" panose="020B0503020204020204" pitchFamily="34" charset="-122"/>
                <a:ea typeface="微软雅黑" panose="020B0503020204020204" pitchFamily="34" charset="-122"/>
              </a:rPr>
              <a:t>                                  </a:t>
            </a:r>
            <a:endParaRPr lang="zh-CN" altLang="en-US" sz="2800" b="1">
              <a:latin typeface="微软雅黑" panose="020B0503020204020204" pitchFamily="34" charset="-122"/>
              <a:ea typeface="微软雅黑" panose="020B0503020204020204" pitchFamily="34" charset="-122"/>
            </a:endParaRPr>
          </a:p>
        </p:txBody>
      </p:sp>
      <p:sp>
        <p:nvSpPr>
          <p:cNvPr id="4" name="文本框 3"/>
          <p:cNvSpPr txBox="1"/>
          <p:nvPr/>
        </p:nvSpPr>
        <p:spPr>
          <a:xfrm>
            <a:off x="1270" y="0"/>
            <a:ext cx="12191365" cy="1465580"/>
          </a:xfrm>
          <a:prstGeom prst="rect">
            <a:avLst/>
          </a:prstGeom>
          <a:solidFill>
            <a:schemeClr val="accent3">
              <a:lumMod val="40000"/>
              <a:lumOff val="60000"/>
            </a:schemeClr>
          </a:solidFill>
          <a:ln>
            <a:solidFill>
              <a:srgbClr val="002060"/>
            </a:solidFill>
          </a:ln>
        </p:spPr>
        <p:txBody>
          <a:bodyPr wrap="square" rtlCol="0" anchor="t">
            <a:noAutofit/>
          </a:bodyPr>
          <a:p>
            <a:r>
              <a:rPr lang="en-US" altLang="zh-CN" sz="3600" b="1">
                <a:solidFill>
                  <a:schemeClr val="bg1"/>
                </a:solidFill>
              </a:rPr>
              <a:t>                  </a:t>
            </a:r>
            <a:r>
              <a:rPr lang="en-US" altLang="zh-CN" sz="3600" b="1">
                <a:solidFill>
                  <a:schemeClr val="tx1"/>
                </a:solidFill>
              </a:rPr>
              <a:t>            </a:t>
            </a:r>
            <a:r>
              <a:rPr lang="zh-CN" altLang="en-US" sz="3600" b="1">
                <a:solidFill>
                  <a:schemeClr val="tx1"/>
                </a:solidFill>
              </a:rPr>
              <a:t>我们的使命很简单</a:t>
            </a:r>
            <a:endParaRPr lang="zh-CN" altLang="en-US" sz="3600" b="1">
              <a:solidFill>
                <a:schemeClr val="tx1"/>
              </a:solidFill>
            </a:endParaRPr>
          </a:p>
          <a:p>
            <a:r>
              <a:rPr lang="en-US" altLang="zh-CN" sz="3600">
                <a:solidFill>
                  <a:schemeClr val="tx1"/>
                </a:solidFill>
              </a:rPr>
              <a:t>             </a:t>
            </a:r>
            <a:r>
              <a:rPr lang="zh-CN" altLang="en-US" sz="2800">
                <a:solidFill>
                  <a:schemeClr val="tx1"/>
                </a:solidFill>
              </a:rPr>
              <a:t>帮助人们获得健康，并保持健康，而无需花费大量金钱。</a:t>
            </a:r>
            <a:endParaRPr lang="zh-CN" altLang="en-US" sz="2800">
              <a:solidFill>
                <a:schemeClr val="tx1"/>
              </a:solidFill>
            </a:endParaRPr>
          </a:p>
          <a:p>
            <a:endParaRPr lang="zh-CN" altLang="en-US" sz="2800">
              <a:solidFill>
                <a:schemeClr val="tx1"/>
              </a:solidFill>
            </a:endParaRPr>
          </a:p>
        </p:txBody>
      </p:sp>
      <p:pic>
        <p:nvPicPr>
          <p:cNvPr id="5" name="图片 4" descr="微信图片_20240528153558"/>
          <p:cNvPicPr>
            <a:picLocks noChangeAspect="1"/>
          </p:cNvPicPr>
          <p:nvPr/>
        </p:nvPicPr>
        <p:blipFill>
          <a:blip r:embed="rId2"/>
          <a:stretch>
            <a:fillRect/>
          </a:stretch>
        </p:blipFill>
        <p:spPr>
          <a:xfrm>
            <a:off x="1270" y="1293495"/>
            <a:ext cx="12192000" cy="4745355"/>
          </a:xfrm>
          <a:prstGeom prst="rect">
            <a:avLst/>
          </a:prstGeom>
          <a:ln>
            <a:solidFill>
              <a:srgbClr val="002060"/>
            </a:solidFill>
          </a:ln>
        </p:spPr>
      </p:pic>
    </p:spTree>
    <p:custDataLst>
      <p:tags r:id="rId3"/>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pic>
        <p:nvPicPr>
          <p:cNvPr id="21" name="图片 20" descr="multi-vitamin-men_front"/>
          <p:cNvPicPr>
            <a:picLocks noChangeAspect="1"/>
          </p:cNvPicPr>
          <p:nvPr/>
        </p:nvPicPr>
        <p:blipFill>
          <a:blip r:embed="rId1"/>
          <a:stretch>
            <a:fillRect/>
          </a:stretch>
        </p:blipFill>
        <p:spPr>
          <a:xfrm>
            <a:off x="4211320" y="100330"/>
            <a:ext cx="2654300" cy="2654300"/>
          </a:xfrm>
          <a:prstGeom prst="rect">
            <a:avLst/>
          </a:prstGeom>
        </p:spPr>
      </p:pic>
      <p:pic>
        <p:nvPicPr>
          <p:cNvPr id="22" name="图片 21" descr="微信图片_20240528120543"/>
          <p:cNvPicPr>
            <a:picLocks noChangeAspect="1"/>
          </p:cNvPicPr>
          <p:nvPr/>
        </p:nvPicPr>
        <p:blipFill>
          <a:blip r:embed="rId2"/>
          <a:stretch>
            <a:fillRect/>
          </a:stretch>
        </p:blipFill>
        <p:spPr>
          <a:xfrm>
            <a:off x="3426460" y="2809875"/>
            <a:ext cx="4276725" cy="2498725"/>
          </a:xfrm>
          <a:prstGeom prst="rect">
            <a:avLst/>
          </a:prstGeom>
        </p:spPr>
      </p:pic>
      <p:sp>
        <p:nvSpPr>
          <p:cNvPr id="24" name="文本框 23"/>
          <p:cNvSpPr txBox="1"/>
          <p:nvPr/>
        </p:nvSpPr>
        <p:spPr>
          <a:xfrm>
            <a:off x="642620" y="4680585"/>
            <a:ext cx="2684145" cy="398780"/>
          </a:xfrm>
          <a:prstGeom prst="rect">
            <a:avLst/>
          </a:prstGeom>
          <a:noFill/>
        </p:spPr>
        <p:txBody>
          <a:bodyPr wrap="square" rtlCol="0">
            <a:spAutoFit/>
          </a:bodyPr>
          <a:p>
            <a:r>
              <a:rPr lang="en-US" altLang="zh-CN" sz="1600" b="1">
                <a:solidFill>
                  <a:schemeClr val="accent2">
                    <a:lumMod val="50000"/>
                  </a:schemeClr>
                </a:solidFill>
              </a:rPr>
              <a:t>   </a:t>
            </a:r>
            <a:r>
              <a:rPr lang="en-US" altLang="zh-CN" sz="1600" b="1">
                <a:solidFill>
                  <a:schemeClr val="tx1"/>
                </a:solidFill>
              </a:rPr>
              <a:t> </a:t>
            </a:r>
            <a:r>
              <a:rPr lang="zh-CN" altLang="en-US" sz="2000" b="1">
                <a:solidFill>
                  <a:schemeClr val="tx1"/>
                </a:solidFill>
              </a:rPr>
              <a:t>囯际权威安全认证</a:t>
            </a:r>
            <a:endParaRPr lang="zh-CN" altLang="en-US" sz="2000" b="1">
              <a:solidFill>
                <a:schemeClr val="tx1"/>
              </a:solidFill>
            </a:endParaRPr>
          </a:p>
        </p:txBody>
      </p:sp>
      <p:pic>
        <p:nvPicPr>
          <p:cNvPr id="27" name="图片 26" descr="微信图片_20240528121156"/>
          <p:cNvPicPr>
            <a:picLocks noChangeAspect="1"/>
          </p:cNvPicPr>
          <p:nvPr/>
        </p:nvPicPr>
        <p:blipFill>
          <a:blip r:embed="rId3"/>
          <a:stretch>
            <a:fillRect/>
          </a:stretch>
        </p:blipFill>
        <p:spPr>
          <a:xfrm>
            <a:off x="603885" y="3795395"/>
            <a:ext cx="2540000" cy="803910"/>
          </a:xfrm>
          <a:prstGeom prst="rect">
            <a:avLst/>
          </a:prstGeom>
          <a:ln>
            <a:solidFill>
              <a:srgbClr val="002060"/>
            </a:solidFill>
          </a:ln>
        </p:spPr>
      </p:pic>
      <p:pic>
        <p:nvPicPr>
          <p:cNvPr id="28" name="图片 27" descr="微信图片_20240528121205"/>
          <p:cNvPicPr>
            <a:picLocks noChangeAspect="1"/>
          </p:cNvPicPr>
          <p:nvPr/>
        </p:nvPicPr>
        <p:blipFill>
          <a:blip r:embed="rId4"/>
          <a:stretch>
            <a:fillRect/>
          </a:stretch>
        </p:blipFill>
        <p:spPr>
          <a:xfrm>
            <a:off x="605155" y="3085465"/>
            <a:ext cx="2538730" cy="687070"/>
          </a:xfrm>
          <a:prstGeom prst="rect">
            <a:avLst/>
          </a:prstGeom>
          <a:ln>
            <a:solidFill>
              <a:srgbClr val="002060"/>
            </a:solidFill>
          </a:ln>
        </p:spPr>
      </p:pic>
      <p:sp>
        <p:nvSpPr>
          <p:cNvPr id="29" name="爆炸形 1 28"/>
          <p:cNvSpPr/>
          <p:nvPr/>
        </p:nvSpPr>
        <p:spPr>
          <a:xfrm>
            <a:off x="396875" y="5173345"/>
            <a:ext cx="2477770" cy="153352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rgbClr val="002060"/>
                </a:solidFill>
                <a:sym typeface="+mn-ea"/>
              </a:rPr>
              <a:t>90</a:t>
            </a:r>
            <a:r>
              <a:rPr lang="zh-CN" altLang="zh-CN" b="1">
                <a:solidFill>
                  <a:srgbClr val="002060"/>
                </a:solidFill>
                <a:sym typeface="+mn-ea"/>
              </a:rPr>
              <a:t>天无理由空瓶退货</a:t>
            </a:r>
            <a:endParaRPr lang="zh-CN" altLang="zh-CN" b="1">
              <a:solidFill>
                <a:srgbClr val="002060"/>
              </a:solidFill>
              <a:sym typeface="+mn-ea"/>
            </a:endParaRPr>
          </a:p>
        </p:txBody>
      </p:sp>
      <p:pic>
        <p:nvPicPr>
          <p:cNvPr id="7" name="图片 6" descr="微信图片_20240528123539"/>
          <p:cNvPicPr>
            <a:picLocks noChangeAspect="1"/>
          </p:cNvPicPr>
          <p:nvPr/>
        </p:nvPicPr>
        <p:blipFill>
          <a:blip r:embed="rId5"/>
          <a:stretch>
            <a:fillRect/>
          </a:stretch>
        </p:blipFill>
        <p:spPr>
          <a:xfrm>
            <a:off x="8255000" y="100330"/>
            <a:ext cx="3837305" cy="6474460"/>
          </a:xfrm>
          <a:prstGeom prst="rect">
            <a:avLst/>
          </a:prstGeom>
        </p:spPr>
      </p:pic>
      <p:sp>
        <p:nvSpPr>
          <p:cNvPr id="8" name="文本框 7"/>
          <p:cNvSpPr txBox="1"/>
          <p:nvPr/>
        </p:nvSpPr>
        <p:spPr>
          <a:xfrm>
            <a:off x="3426460" y="5627370"/>
            <a:ext cx="3976370"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3958590" y="530923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318885" y="530860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descr="微信图片_20240528143130"/>
          <p:cNvPicPr>
            <a:picLocks noChangeAspect="1"/>
          </p:cNvPicPr>
          <p:nvPr/>
        </p:nvPicPr>
        <p:blipFill>
          <a:blip r:embed="rId6"/>
          <a:stretch>
            <a:fillRect/>
          </a:stretch>
        </p:blipFill>
        <p:spPr>
          <a:xfrm>
            <a:off x="213360" y="100965"/>
            <a:ext cx="3208020" cy="2705735"/>
          </a:xfrm>
          <a:prstGeom prst="rect">
            <a:avLst/>
          </a:prstGeom>
          <a:ln>
            <a:solidFill>
              <a:srgbClr val="00206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1075055" y="4599305"/>
            <a:ext cx="2349500" cy="337185"/>
          </a:xfrm>
          <a:prstGeom prst="rect">
            <a:avLst/>
          </a:prstGeom>
          <a:noFill/>
        </p:spPr>
        <p:txBody>
          <a:bodyPr wrap="square" rtlCol="0">
            <a:spAutoFit/>
          </a:bodyPr>
          <a:p>
            <a:r>
              <a:rPr lang="zh-CN" altLang="en-US" sz="1600" b="1">
                <a:solidFill>
                  <a:schemeClr val="tx1"/>
                </a:solidFill>
              </a:rPr>
              <a:t>囯际权威机构安全认证</a:t>
            </a:r>
            <a:endParaRPr lang="zh-CN" altLang="en-US" sz="1600" b="1">
              <a:solidFill>
                <a:schemeClr val="tx1"/>
              </a:solidFill>
            </a:endParaRPr>
          </a:p>
        </p:txBody>
      </p:sp>
      <p:sp>
        <p:nvSpPr>
          <p:cNvPr id="29" name="爆炸形 1 28"/>
          <p:cNvSpPr/>
          <p:nvPr/>
        </p:nvSpPr>
        <p:spPr>
          <a:xfrm>
            <a:off x="866140" y="4970780"/>
            <a:ext cx="2611120" cy="164528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rgbClr val="002060"/>
                </a:solidFill>
                <a:sym typeface="+mn-ea"/>
              </a:rPr>
              <a:t>9</a:t>
            </a:r>
            <a:r>
              <a:rPr lang="en-US" altLang="zh-CN" b="1">
                <a:solidFill>
                  <a:srgbClr val="002060"/>
                </a:solidFill>
                <a:sym typeface="+mn-ea"/>
              </a:rPr>
              <a:t>0</a:t>
            </a:r>
            <a:r>
              <a:rPr lang="zh-CN" altLang="zh-CN" b="1">
                <a:solidFill>
                  <a:srgbClr val="002060"/>
                </a:solidFill>
                <a:sym typeface="+mn-ea"/>
              </a:rPr>
              <a:t>天无理由空瓶退货</a:t>
            </a:r>
            <a:endParaRPr lang="zh-CN" altLang="zh-CN" b="1">
              <a:solidFill>
                <a:srgbClr val="002060"/>
              </a:solidFill>
              <a:sym typeface="+mn-ea"/>
            </a:endParaRPr>
          </a:p>
        </p:txBody>
      </p:sp>
      <p:sp>
        <p:nvSpPr>
          <p:cNvPr id="8" name="文本框 7"/>
          <p:cNvSpPr txBox="1"/>
          <p:nvPr/>
        </p:nvSpPr>
        <p:spPr>
          <a:xfrm>
            <a:off x="4331970" y="5952490"/>
            <a:ext cx="3989705"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7296150" y="553783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4934585" y="553783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descr="multi-vitamin-women_front"/>
          <p:cNvPicPr>
            <a:picLocks noChangeAspect="1"/>
          </p:cNvPicPr>
          <p:nvPr/>
        </p:nvPicPr>
        <p:blipFill>
          <a:blip r:embed="rId1"/>
          <a:stretch>
            <a:fillRect/>
          </a:stretch>
        </p:blipFill>
        <p:spPr>
          <a:xfrm>
            <a:off x="4774565" y="102235"/>
            <a:ext cx="2828290" cy="2828290"/>
          </a:xfrm>
          <a:prstGeom prst="rect">
            <a:avLst/>
          </a:prstGeom>
        </p:spPr>
      </p:pic>
      <p:pic>
        <p:nvPicPr>
          <p:cNvPr id="12" name="图片 11" descr="微信图片_20240528130455"/>
          <p:cNvPicPr>
            <a:picLocks noChangeAspect="1"/>
          </p:cNvPicPr>
          <p:nvPr/>
        </p:nvPicPr>
        <p:blipFill>
          <a:blip r:embed="rId2"/>
          <a:stretch>
            <a:fillRect/>
          </a:stretch>
        </p:blipFill>
        <p:spPr>
          <a:xfrm>
            <a:off x="8738870" y="152400"/>
            <a:ext cx="3376295" cy="6463665"/>
          </a:xfrm>
          <a:prstGeom prst="rect">
            <a:avLst/>
          </a:prstGeom>
        </p:spPr>
      </p:pic>
      <p:pic>
        <p:nvPicPr>
          <p:cNvPr id="14" name="图片 13" descr="微信图片_20240528130612"/>
          <p:cNvPicPr>
            <a:picLocks noChangeAspect="1"/>
          </p:cNvPicPr>
          <p:nvPr/>
        </p:nvPicPr>
        <p:blipFill>
          <a:blip r:embed="rId3"/>
          <a:stretch>
            <a:fillRect/>
          </a:stretch>
        </p:blipFill>
        <p:spPr>
          <a:xfrm>
            <a:off x="750570" y="3788410"/>
            <a:ext cx="2832100" cy="890905"/>
          </a:xfrm>
          <a:prstGeom prst="rect">
            <a:avLst/>
          </a:prstGeom>
        </p:spPr>
      </p:pic>
      <p:pic>
        <p:nvPicPr>
          <p:cNvPr id="15" name="图片 14" descr="微信图片_20240528130647"/>
          <p:cNvPicPr>
            <a:picLocks noChangeAspect="1"/>
          </p:cNvPicPr>
          <p:nvPr/>
        </p:nvPicPr>
        <p:blipFill>
          <a:blip r:embed="rId4"/>
          <a:stretch>
            <a:fillRect/>
          </a:stretch>
        </p:blipFill>
        <p:spPr>
          <a:xfrm>
            <a:off x="750570" y="3094355"/>
            <a:ext cx="2842260" cy="731520"/>
          </a:xfrm>
          <a:prstGeom prst="rect">
            <a:avLst/>
          </a:prstGeom>
        </p:spPr>
      </p:pic>
      <p:pic>
        <p:nvPicPr>
          <p:cNvPr id="16" name="图片 15" descr="微信图片_20240528130737"/>
          <p:cNvPicPr>
            <a:picLocks noChangeAspect="1"/>
          </p:cNvPicPr>
          <p:nvPr/>
        </p:nvPicPr>
        <p:blipFill>
          <a:blip r:embed="rId5"/>
          <a:stretch>
            <a:fillRect/>
          </a:stretch>
        </p:blipFill>
        <p:spPr>
          <a:xfrm>
            <a:off x="4264660" y="3027680"/>
            <a:ext cx="4415155" cy="2413000"/>
          </a:xfrm>
          <a:prstGeom prst="rect">
            <a:avLst/>
          </a:prstGeom>
        </p:spPr>
      </p:pic>
      <p:pic>
        <p:nvPicPr>
          <p:cNvPr id="23" name="图片 22" descr="微信图片_20240528143210"/>
          <p:cNvPicPr>
            <a:picLocks noChangeAspect="1"/>
          </p:cNvPicPr>
          <p:nvPr/>
        </p:nvPicPr>
        <p:blipFill>
          <a:blip r:embed="rId6"/>
          <a:stretch>
            <a:fillRect/>
          </a:stretch>
        </p:blipFill>
        <p:spPr>
          <a:xfrm>
            <a:off x="645160" y="193040"/>
            <a:ext cx="3209925" cy="2739390"/>
          </a:xfrm>
          <a:prstGeom prst="rect">
            <a:avLst/>
          </a:prstGeom>
          <a:ln>
            <a:solidFill>
              <a:srgbClr val="002060"/>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895350" y="4812665"/>
            <a:ext cx="2349500" cy="337185"/>
          </a:xfrm>
          <a:prstGeom prst="rect">
            <a:avLst/>
          </a:prstGeom>
          <a:noFill/>
        </p:spPr>
        <p:txBody>
          <a:bodyPr wrap="square" rtlCol="0">
            <a:spAutoFit/>
          </a:bodyPr>
          <a:p>
            <a:r>
              <a:rPr lang="en-US" altLang="zh-CN" sz="1600" b="1">
                <a:solidFill>
                  <a:schemeClr val="tx1"/>
                </a:solidFill>
              </a:rPr>
              <a:t>     </a:t>
            </a:r>
            <a:r>
              <a:rPr lang="zh-CN" altLang="en-US" sz="1600" b="1">
                <a:solidFill>
                  <a:schemeClr val="tx1"/>
                </a:solidFill>
              </a:rPr>
              <a:t>囯际权威安全认证</a:t>
            </a:r>
            <a:endParaRPr lang="zh-CN" altLang="en-US" sz="1600" b="1">
              <a:solidFill>
                <a:schemeClr val="tx1"/>
              </a:solidFill>
            </a:endParaRPr>
          </a:p>
        </p:txBody>
      </p:sp>
      <p:sp>
        <p:nvSpPr>
          <p:cNvPr id="29" name="爆炸形 1 28"/>
          <p:cNvSpPr/>
          <p:nvPr/>
        </p:nvSpPr>
        <p:spPr>
          <a:xfrm>
            <a:off x="984885" y="5177790"/>
            <a:ext cx="2098675" cy="147383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4012565" y="5684520"/>
            <a:ext cx="3999230"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643755" y="535114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930390" y="533717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d3-k2_front"/>
          <p:cNvPicPr>
            <a:picLocks noChangeAspect="1"/>
          </p:cNvPicPr>
          <p:nvPr/>
        </p:nvPicPr>
        <p:blipFill>
          <a:blip r:embed="rId1"/>
          <a:stretch>
            <a:fillRect/>
          </a:stretch>
        </p:blipFill>
        <p:spPr>
          <a:xfrm>
            <a:off x="4392930" y="158115"/>
            <a:ext cx="3405505" cy="2818130"/>
          </a:xfrm>
          <a:prstGeom prst="rect">
            <a:avLst/>
          </a:prstGeom>
        </p:spPr>
      </p:pic>
      <p:pic>
        <p:nvPicPr>
          <p:cNvPr id="4" name="图片 3" descr="微信图片_20240528132747"/>
          <p:cNvPicPr>
            <a:picLocks noChangeAspect="1"/>
          </p:cNvPicPr>
          <p:nvPr/>
        </p:nvPicPr>
        <p:blipFill>
          <a:blip r:embed="rId2"/>
          <a:stretch>
            <a:fillRect/>
          </a:stretch>
        </p:blipFill>
        <p:spPr>
          <a:xfrm>
            <a:off x="4058920" y="2995295"/>
            <a:ext cx="4314825" cy="2284730"/>
          </a:xfrm>
          <a:prstGeom prst="rect">
            <a:avLst/>
          </a:prstGeom>
        </p:spPr>
      </p:pic>
      <p:pic>
        <p:nvPicPr>
          <p:cNvPr id="7" name="图片 6" descr="微信图片_20240528133030"/>
          <p:cNvPicPr>
            <a:picLocks noChangeAspect="1"/>
          </p:cNvPicPr>
          <p:nvPr/>
        </p:nvPicPr>
        <p:blipFill>
          <a:blip r:embed="rId3"/>
          <a:stretch>
            <a:fillRect/>
          </a:stretch>
        </p:blipFill>
        <p:spPr>
          <a:xfrm>
            <a:off x="8538210" y="454025"/>
            <a:ext cx="3571875" cy="5096510"/>
          </a:xfrm>
          <a:prstGeom prst="rect">
            <a:avLst/>
          </a:prstGeom>
        </p:spPr>
      </p:pic>
      <p:pic>
        <p:nvPicPr>
          <p:cNvPr id="14" name="图片 13" descr="微信图片_20240528133931"/>
          <p:cNvPicPr>
            <a:picLocks noChangeAspect="1"/>
          </p:cNvPicPr>
          <p:nvPr/>
        </p:nvPicPr>
        <p:blipFill>
          <a:blip r:embed="rId4"/>
          <a:stretch>
            <a:fillRect/>
          </a:stretch>
        </p:blipFill>
        <p:spPr>
          <a:xfrm>
            <a:off x="836295" y="3288030"/>
            <a:ext cx="2461895" cy="795655"/>
          </a:xfrm>
          <a:prstGeom prst="rect">
            <a:avLst/>
          </a:prstGeom>
        </p:spPr>
      </p:pic>
      <p:pic>
        <p:nvPicPr>
          <p:cNvPr id="15" name="图片 14" descr="微信图片_20240528133940"/>
          <p:cNvPicPr>
            <a:picLocks noChangeAspect="1"/>
          </p:cNvPicPr>
          <p:nvPr/>
        </p:nvPicPr>
        <p:blipFill>
          <a:blip r:embed="rId5"/>
          <a:stretch>
            <a:fillRect/>
          </a:stretch>
        </p:blipFill>
        <p:spPr>
          <a:xfrm>
            <a:off x="984885" y="4022090"/>
            <a:ext cx="2051685" cy="798195"/>
          </a:xfrm>
          <a:prstGeom prst="rect">
            <a:avLst/>
          </a:prstGeom>
        </p:spPr>
      </p:pic>
      <p:pic>
        <p:nvPicPr>
          <p:cNvPr id="16" name="图片 15" descr="微信图片_20240528151017"/>
          <p:cNvPicPr>
            <a:picLocks noChangeAspect="1"/>
          </p:cNvPicPr>
          <p:nvPr/>
        </p:nvPicPr>
        <p:blipFill>
          <a:blip r:embed="rId6"/>
          <a:stretch>
            <a:fillRect/>
          </a:stretch>
        </p:blipFill>
        <p:spPr>
          <a:xfrm>
            <a:off x="342265" y="117475"/>
            <a:ext cx="3552190" cy="3058795"/>
          </a:xfrm>
          <a:prstGeom prst="rect">
            <a:avLst/>
          </a:prstGeom>
          <a:ln>
            <a:solidFill>
              <a:srgbClr val="002060"/>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541020" y="4808220"/>
            <a:ext cx="2760980" cy="398780"/>
          </a:xfrm>
          <a:prstGeom prst="rect">
            <a:avLst/>
          </a:prstGeom>
          <a:noFill/>
        </p:spPr>
        <p:txBody>
          <a:bodyPr wrap="square" rtlCol="0">
            <a:spAutoFit/>
          </a:bodyPr>
          <a:p>
            <a:r>
              <a:rPr lang="zh-CN" altLang="en-US" sz="2000" b="1">
                <a:solidFill>
                  <a:schemeClr val="tx1"/>
                </a:solidFill>
              </a:rPr>
              <a:t>囯际权威安全认证</a:t>
            </a:r>
            <a:endParaRPr lang="zh-CN" altLang="en-US" sz="2000" b="1">
              <a:solidFill>
                <a:schemeClr val="tx1"/>
              </a:solidFill>
            </a:endParaRPr>
          </a:p>
        </p:txBody>
      </p:sp>
      <p:sp>
        <p:nvSpPr>
          <p:cNvPr id="29" name="爆炸形 1 28"/>
          <p:cNvSpPr/>
          <p:nvPr/>
        </p:nvSpPr>
        <p:spPr>
          <a:xfrm>
            <a:off x="802640" y="5271135"/>
            <a:ext cx="2131060" cy="1496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715385" y="5596255"/>
            <a:ext cx="3926205" cy="460375"/>
          </a:xfrm>
          <a:prstGeom prst="rect">
            <a:avLst/>
          </a:prstGeom>
          <a:noFill/>
          <a:ln>
            <a:solidFill>
              <a:srgbClr val="002060"/>
            </a:solidFill>
          </a:ln>
        </p:spPr>
        <p:txBody>
          <a:bodyPr wrap="square" rtlCol="0">
            <a:spAutoFit/>
          </a:bodyPr>
          <a:p>
            <a:r>
              <a:rPr lang="en-US" altLang="zh-CN" sz="2400" b="1">
                <a:solidFill>
                  <a:srgbClr val="FF0000"/>
                </a:solidFill>
              </a:rPr>
              <a:t> </a:t>
            </a:r>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465955" y="5204460"/>
            <a:ext cx="252730" cy="36893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676390" y="5204460"/>
            <a:ext cx="252730" cy="3683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ultra-magnesium-complex_front"/>
          <p:cNvPicPr>
            <a:picLocks noChangeAspect="1"/>
          </p:cNvPicPr>
          <p:nvPr/>
        </p:nvPicPr>
        <p:blipFill>
          <a:blip r:embed="rId1"/>
          <a:stretch>
            <a:fillRect/>
          </a:stretch>
        </p:blipFill>
        <p:spPr>
          <a:xfrm>
            <a:off x="4465955" y="49530"/>
            <a:ext cx="2865120" cy="2559685"/>
          </a:xfrm>
          <a:prstGeom prst="rect">
            <a:avLst/>
          </a:prstGeom>
        </p:spPr>
      </p:pic>
      <p:pic>
        <p:nvPicPr>
          <p:cNvPr id="4" name="图片 3" descr="微信图片_20240528134929"/>
          <p:cNvPicPr>
            <a:picLocks noChangeAspect="1"/>
          </p:cNvPicPr>
          <p:nvPr/>
        </p:nvPicPr>
        <p:blipFill>
          <a:blip r:embed="rId2"/>
          <a:stretch>
            <a:fillRect/>
          </a:stretch>
        </p:blipFill>
        <p:spPr>
          <a:xfrm>
            <a:off x="439420" y="3510915"/>
            <a:ext cx="2359660" cy="730885"/>
          </a:xfrm>
          <a:prstGeom prst="rect">
            <a:avLst/>
          </a:prstGeom>
        </p:spPr>
      </p:pic>
      <p:pic>
        <p:nvPicPr>
          <p:cNvPr id="7" name="图片 6" descr="微信图片_20240528134937"/>
          <p:cNvPicPr>
            <a:picLocks noChangeAspect="1"/>
          </p:cNvPicPr>
          <p:nvPr/>
        </p:nvPicPr>
        <p:blipFill>
          <a:blip r:embed="rId3"/>
          <a:stretch>
            <a:fillRect/>
          </a:stretch>
        </p:blipFill>
        <p:spPr>
          <a:xfrm>
            <a:off x="369570" y="4163060"/>
            <a:ext cx="2429510" cy="664210"/>
          </a:xfrm>
          <a:prstGeom prst="rect">
            <a:avLst/>
          </a:prstGeom>
        </p:spPr>
      </p:pic>
      <p:pic>
        <p:nvPicPr>
          <p:cNvPr id="11" name="图片 10" descr="微信图片_20240528135021"/>
          <p:cNvPicPr>
            <a:picLocks noChangeAspect="1"/>
          </p:cNvPicPr>
          <p:nvPr/>
        </p:nvPicPr>
        <p:blipFill>
          <a:blip r:embed="rId4"/>
          <a:stretch>
            <a:fillRect/>
          </a:stretch>
        </p:blipFill>
        <p:spPr>
          <a:xfrm>
            <a:off x="3715385" y="2712720"/>
            <a:ext cx="4688205" cy="2491740"/>
          </a:xfrm>
          <a:prstGeom prst="rect">
            <a:avLst/>
          </a:prstGeom>
        </p:spPr>
      </p:pic>
      <p:pic>
        <p:nvPicPr>
          <p:cNvPr id="12" name="图片 11" descr="微信图片_20240528135456"/>
          <p:cNvPicPr>
            <a:picLocks noChangeAspect="1"/>
          </p:cNvPicPr>
          <p:nvPr/>
        </p:nvPicPr>
        <p:blipFill>
          <a:blip r:embed="rId5"/>
          <a:stretch>
            <a:fillRect/>
          </a:stretch>
        </p:blipFill>
        <p:spPr>
          <a:xfrm>
            <a:off x="8344535" y="488950"/>
            <a:ext cx="3837940" cy="5014595"/>
          </a:xfrm>
          <a:prstGeom prst="rect">
            <a:avLst/>
          </a:prstGeom>
          <a:ln>
            <a:solidFill>
              <a:srgbClr val="002060"/>
            </a:solidFill>
          </a:ln>
        </p:spPr>
      </p:pic>
      <p:pic>
        <p:nvPicPr>
          <p:cNvPr id="16" name="图片 15" descr="微信图片_20240528145548"/>
          <p:cNvPicPr>
            <a:picLocks noChangeAspect="1"/>
          </p:cNvPicPr>
          <p:nvPr/>
        </p:nvPicPr>
        <p:blipFill>
          <a:blip r:embed="rId6"/>
          <a:stretch>
            <a:fillRect/>
          </a:stretch>
        </p:blipFill>
        <p:spPr>
          <a:xfrm>
            <a:off x="283845" y="231140"/>
            <a:ext cx="3275965" cy="3197860"/>
          </a:xfrm>
          <a:prstGeom prst="rect">
            <a:avLst/>
          </a:prstGeom>
          <a:ln>
            <a:solidFill>
              <a:srgbClr val="00206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887730" y="4690745"/>
            <a:ext cx="2830195" cy="398780"/>
          </a:xfrm>
          <a:prstGeom prst="rect">
            <a:avLst/>
          </a:prstGeom>
          <a:noFill/>
        </p:spPr>
        <p:txBody>
          <a:bodyPr wrap="square" rtlCol="0">
            <a:spAutoFit/>
          </a:bodyPr>
          <a:p>
            <a:r>
              <a:rPr lang="en-US" altLang="zh-CN" sz="1600" b="1">
                <a:solidFill>
                  <a:schemeClr val="tx1"/>
                </a:solidFill>
              </a:rPr>
              <a:t>    </a:t>
            </a:r>
            <a:r>
              <a:rPr lang="zh-CN" altLang="en-US" sz="2000" b="1">
                <a:solidFill>
                  <a:schemeClr val="tx1"/>
                </a:solidFill>
              </a:rPr>
              <a:t>囯际权威安全认证</a:t>
            </a:r>
            <a:endParaRPr lang="zh-CN" altLang="en-US" sz="2000" b="1">
              <a:solidFill>
                <a:schemeClr val="tx1"/>
              </a:solidFill>
            </a:endParaRPr>
          </a:p>
        </p:txBody>
      </p:sp>
      <p:sp>
        <p:nvSpPr>
          <p:cNvPr id="29" name="爆炸形 1 28"/>
          <p:cNvSpPr/>
          <p:nvPr/>
        </p:nvSpPr>
        <p:spPr>
          <a:xfrm>
            <a:off x="907415" y="5030470"/>
            <a:ext cx="2611120" cy="164528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solidFill>
                  <a:srgbClr val="002060"/>
                </a:solidFill>
                <a:sym typeface="+mn-ea"/>
              </a:rPr>
              <a:t>90</a:t>
            </a:r>
            <a:r>
              <a:rPr lang="zh-CN" altLang="zh-CN" b="1">
                <a:solidFill>
                  <a:srgbClr val="002060"/>
                </a:solidFill>
                <a:sym typeface="+mn-ea"/>
              </a:rPr>
              <a:t>天无理由空瓶退货</a:t>
            </a:r>
            <a:endParaRPr lang="zh-CN" altLang="zh-CN" b="1">
              <a:solidFill>
                <a:srgbClr val="002060"/>
              </a:solidFill>
              <a:sym typeface="+mn-ea"/>
            </a:endParaRPr>
          </a:p>
        </p:txBody>
      </p:sp>
      <p:sp>
        <p:nvSpPr>
          <p:cNvPr id="8" name="文本框 7"/>
          <p:cNvSpPr txBox="1"/>
          <p:nvPr/>
        </p:nvSpPr>
        <p:spPr>
          <a:xfrm>
            <a:off x="4056380" y="5755640"/>
            <a:ext cx="3918585"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6897370" y="5388610"/>
            <a:ext cx="252730" cy="36703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4718050" y="5388610"/>
            <a:ext cx="252730" cy="36766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complete-plant-based-protein_front"/>
          <p:cNvPicPr>
            <a:picLocks noChangeAspect="1"/>
          </p:cNvPicPr>
          <p:nvPr/>
        </p:nvPicPr>
        <p:blipFill>
          <a:blip r:embed="rId1"/>
          <a:stretch>
            <a:fillRect/>
          </a:stretch>
        </p:blipFill>
        <p:spPr>
          <a:xfrm>
            <a:off x="4859020" y="69850"/>
            <a:ext cx="2604135" cy="2755265"/>
          </a:xfrm>
          <a:prstGeom prst="rect">
            <a:avLst/>
          </a:prstGeom>
        </p:spPr>
      </p:pic>
      <p:pic>
        <p:nvPicPr>
          <p:cNvPr id="4" name="图片 3" descr="微信图片_20240528141407"/>
          <p:cNvPicPr>
            <a:picLocks noChangeAspect="1"/>
          </p:cNvPicPr>
          <p:nvPr/>
        </p:nvPicPr>
        <p:blipFill>
          <a:blip r:embed="rId2"/>
          <a:stretch>
            <a:fillRect/>
          </a:stretch>
        </p:blipFill>
        <p:spPr>
          <a:xfrm>
            <a:off x="1099820" y="3318510"/>
            <a:ext cx="2618105" cy="654050"/>
          </a:xfrm>
          <a:prstGeom prst="rect">
            <a:avLst/>
          </a:prstGeom>
        </p:spPr>
      </p:pic>
      <p:pic>
        <p:nvPicPr>
          <p:cNvPr id="7" name="图片 6" descr="微信图片_20240528141435"/>
          <p:cNvPicPr>
            <a:picLocks noChangeAspect="1"/>
          </p:cNvPicPr>
          <p:nvPr/>
        </p:nvPicPr>
        <p:blipFill>
          <a:blip r:embed="rId3"/>
          <a:stretch>
            <a:fillRect/>
          </a:stretch>
        </p:blipFill>
        <p:spPr>
          <a:xfrm>
            <a:off x="907415" y="3927475"/>
            <a:ext cx="2810510" cy="763270"/>
          </a:xfrm>
          <a:prstGeom prst="rect">
            <a:avLst/>
          </a:prstGeom>
        </p:spPr>
      </p:pic>
      <p:pic>
        <p:nvPicPr>
          <p:cNvPr id="11" name="图片 10" descr="微信图片_20240528141525"/>
          <p:cNvPicPr>
            <a:picLocks noChangeAspect="1"/>
          </p:cNvPicPr>
          <p:nvPr/>
        </p:nvPicPr>
        <p:blipFill>
          <a:blip r:embed="rId4"/>
          <a:stretch>
            <a:fillRect/>
          </a:stretch>
        </p:blipFill>
        <p:spPr>
          <a:xfrm>
            <a:off x="3970655" y="2825115"/>
            <a:ext cx="4585970" cy="2563495"/>
          </a:xfrm>
          <a:prstGeom prst="rect">
            <a:avLst/>
          </a:prstGeom>
        </p:spPr>
      </p:pic>
      <p:pic>
        <p:nvPicPr>
          <p:cNvPr id="12" name="图片 11" descr="微信图片_20240528142102"/>
          <p:cNvPicPr>
            <a:picLocks noChangeAspect="1"/>
          </p:cNvPicPr>
          <p:nvPr/>
        </p:nvPicPr>
        <p:blipFill>
          <a:blip r:embed="rId5"/>
          <a:stretch>
            <a:fillRect/>
          </a:stretch>
        </p:blipFill>
        <p:spPr>
          <a:xfrm>
            <a:off x="8454390" y="144145"/>
            <a:ext cx="3627120" cy="6504940"/>
          </a:xfrm>
          <a:prstGeom prst="rect">
            <a:avLst/>
          </a:prstGeom>
        </p:spPr>
      </p:pic>
      <p:pic>
        <p:nvPicPr>
          <p:cNvPr id="16" name="图片 15" descr="微信图片_20240528152107"/>
          <p:cNvPicPr>
            <a:picLocks noChangeAspect="1"/>
          </p:cNvPicPr>
          <p:nvPr/>
        </p:nvPicPr>
        <p:blipFill>
          <a:blip r:embed="rId6"/>
          <a:stretch>
            <a:fillRect/>
          </a:stretch>
        </p:blipFill>
        <p:spPr>
          <a:xfrm>
            <a:off x="688975" y="144145"/>
            <a:ext cx="3106420" cy="3032125"/>
          </a:xfrm>
          <a:prstGeom prst="rect">
            <a:avLst/>
          </a:prstGeom>
          <a:ln>
            <a:solidFill>
              <a:srgbClr val="00206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445770" y="5211445"/>
            <a:ext cx="2349500" cy="337185"/>
          </a:xfrm>
          <a:prstGeom prst="rect">
            <a:avLst/>
          </a:prstGeom>
          <a:noFill/>
        </p:spPr>
        <p:txBody>
          <a:bodyPr wrap="square" rtlCol="0">
            <a:spAutoFit/>
          </a:bodyPr>
          <a:p>
            <a:r>
              <a:rPr lang="en-US" altLang="zh-CN" sz="1600" b="1">
                <a:solidFill>
                  <a:schemeClr val="tx1"/>
                </a:solidFill>
              </a:rPr>
              <a:t>22</a:t>
            </a:r>
            <a:r>
              <a:rPr lang="zh-CN" altLang="zh-CN" sz="1600" b="1">
                <a:solidFill>
                  <a:schemeClr val="tx1"/>
                </a:solidFill>
              </a:rPr>
              <a:t>项</a:t>
            </a:r>
            <a:r>
              <a:rPr lang="zh-CN" altLang="en-US" sz="1600" b="1">
                <a:solidFill>
                  <a:schemeClr val="tx1"/>
                </a:solidFill>
              </a:rPr>
              <a:t>囯际权威安全认证</a:t>
            </a:r>
            <a:endParaRPr lang="zh-CN" altLang="en-US" sz="1600" b="1">
              <a:solidFill>
                <a:schemeClr val="tx1"/>
              </a:solidFill>
            </a:endParaRPr>
          </a:p>
        </p:txBody>
      </p:sp>
      <p:sp>
        <p:nvSpPr>
          <p:cNvPr id="29" name="爆炸形 1 28"/>
          <p:cNvSpPr/>
          <p:nvPr/>
        </p:nvSpPr>
        <p:spPr>
          <a:xfrm>
            <a:off x="624205" y="5556885"/>
            <a:ext cx="1976120" cy="1228090"/>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600" b="1">
                <a:solidFill>
                  <a:srgbClr val="002060"/>
                </a:solidFill>
                <a:sym typeface="+mn-ea"/>
              </a:rPr>
              <a:t>90</a:t>
            </a:r>
            <a:r>
              <a:rPr lang="zh-CN" altLang="zh-CN" sz="1200" b="1">
                <a:solidFill>
                  <a:srgbClr val="002060"/>
                </a:solidFill>
                <a:sym typeface="+mn-ea"/>
              </a:rPr>
              <a:t>天无理由</a:t>
            </a:r>
            <a:endParaRPr lang="zh-CN" altLang="zh-CN" sz="1200" b="1">
              <a:solidFill>
                <a:srgbClr val="002060"/>
              </a:solidFill>
              <a:sym typeface="+mn-ea"/>
            </a:endParaRPr>
          </a:p>
          <a:p>
            <a:pPr algn="ctr"/>
            <a:r>
              <a:rPr lang="zh-CN" altLang="zh-CN" sz="1200" b="1">
                <a:solidFill>
                  <a:srgbClr val="002060"/>
                </a:solidFill>
                <a:sym typeface="+mn-ea"/>
              </a:rPr>
              <a:t>空瓶退货</a:t>
            </a:r>
            <a:endParaRPr lang="zh-CN" altLang="zh-CN" sz="1200" b="1">
              <a:solidFill>
                <a:srgbClr val="002060"/>
              </a:solidFill>
              <a:sym typeface="+mn-ea"/>
            </a:endParaRPr>
          </a:p>
        </p:txBody>
      </p:sp>
      <p:sp>
        <p:nvSpPr>
          <p:cNvPr id="8" name="文本框 7"/>
          <p:cNvSpPr txBox="1"/>
          <p:nvPr/>
        </p:nvSpPr>
        <p:spPr>
          <a:xfrm>
            <a:off x="2990215" y="5257165"/>
            <a:ext cx="4156075"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3690620" y="493966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5730875" y="493966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whey-protein-front-d"/>
          <p:cNvPicPr>
            <a:picLocks noChangeAspect="1"/>
          </p:cNvPicPr>
          <p:nvPr/>
        </p:nvPicPr>
        <p:blipFill>
          <a:blip r:embed="rId1"/>
          <a:stretch>
            <a:fillRect/>
          </a:stretch>
        </p:blipFill>
        <p:spPr>
          <a:xfrm>
            <a:off x="3594100" y="-88265"/>
            <a:ext cx="3021965" cy="3021965"/>
          </a:xfrm>
          <a:prstGeom prst="rect">
            <a:avLst/>
          </a:prstGeom>
        </p:spPr>
      </p:pic>
      <p:pic>
        <p:nvPicPr>
          <p:cNvPr id="7" name="图片 6" descr="微信图片_20240528163109"/>
          <p:cNvPicPr>
            <a:picLocks noChangeAspect="1"/>
          </p:cNvPicPr>
          <p:nvPr/>
        </p:nvPicPr>
        <p:blipFill>
          <a:blip r:embed="rId2"/>
          <a:stretch>
            <a:fillRect/>
          </a:stretch>
        </p:blipFill>
        <p:spPr>
          <a:xfrm>
            <a:off x="445770" y="127635"/>
            <a:ext cx="2400935" cy="2339340"/>
          </a:xfrm>
          <a:prstGeom prst="rect">
            <a:avLst/>
          </a:prstGeom>
          <a:ln>
            <a:solidFill>
              <a:srgbClr val="002060"/>
            </a:solidFill>
          </a:ln>
        </p:spPr>
      </p:pic>
      <p:pic>
        <p:nvPicPr>
          <p:cNvPr id="12" name="图片 11" descr="微信图片_20240528163211"/>
          <p:cNvPicPr>
            <a:picLocks noChangeAspect="1"/>
          </p:cNvPicPr>
          <p:nvPr/>
        </p:nvPicPr>
        <p:blipFill>
          <a:blip r:embed="rId3"/>
          <a:stretch>
            <a:fillRect/>
          </a:stretch>
        </p:blipFill>
        <p:spPr>
          <a:xfrm>
            <a:off x="3067685" y="2696210"/>
            <a:ext cx="4210050" cy="2243455"/>
          </a:xfrm>
          <a:prstGeom prst="rect">
            <a:avLst/>
          </a:prstGeom>
        </p:spPr>
      </p:pic>
      <p:pic>
        <p:nvPicPr>
          <p:cNvPr id="13" name="图片 12" descr="微信图片_20240528163817"/>
          <p:cNvPicPr>
            <a:picLocks noChangeAspect="1"/>
          </p:cNvPicPr>
          <p:nvPr/>
        </p:nvPicPr>
        <p:blipFill>
          <a:blip r:embed="rId4"/>
          <a:stretch>
            <a:fillRect/>
          </a:stretch>
        </p:blipFill>
        <p:spPr>
          <a:xfrm>
            <a:off x="7536180" y="127635"/>
            <a:ext cx="4536440" cy="6636385"/>
          </a:xfrm>
          <a:prstGeom prst="rect">
            <a:avLst/>
          </a:prstGeom>
          <a:ln>
            <a:solidFill>
              <a:srgbClr val="002060"/>
            </a:solidFill>
          </a:ln>
        </p:spPr>
      </p:pic>
      <p:pic>
        <p:nvPicPr>
          <p:cNvPr id="14" name="图片 13" descr="微信图片_20240528164323"/>
          <p:cNvPicPr>
            <a:picLocks noChangeAspect="1"/>
          </p:cNvPicPr>
          <p:nvPr/>
        </p:nvPicPr>
        <p:blipFill>
          <a:blip r:embed="rId5"/>
          <a:stretch>
            <a:fillRect/>
          </a:stretch>
        </p:blipFill>
        <p:spPr>
          <a:xfrm>
            <a:off x="396875" y="4537075"/>
            <a:ext cx="1160145" cy="569595"/>
          </a:xfrm>
          <a:prstGeom prst="rect">
            <a:avLst/>
          </a:prstGeom>
        </p:spPr>
      </p:pic>
      <p:pic>
        <p:nvPicPr>
          <p:cNvPr id="15" name="图片 14" descr="微信图片_20240528164314"/>
          <p:cNvPicPr>
            <a:picLocks noChangeAspect="1"/>
          </p:cNvPicPr>
          <p:nvPr/>
        </p:nvPicPr>
        <p:blipFill>
          <a:blip r:embed="rId6"/>
          <a:stretch>
            <a:fillRect/>
          </a:stretch>
        </p:blipFill>
        <p:spPr>
          <a:xfrm>
            <a:off x="431165" y="3545205"/>
            <a:ext cx="2401570" cy="962025"/>
          </a:xfrm>
          <a:prstGeom prst="rect">
            <a:avLst/>
          </a:prstGeom>
        </p:spPr>
      </p:pic>
      <p:pic>
        <p:nvPicPr>
          <p:cNvPr id="16" name="图片 15" descr="微信图片_20240528164301"/>
          <p:cNvPicPr>
            <a:picLocks noChangeAspect="1"/>
          </p:cNvPicPr>
          <p:nvPr/>
        </p:nvPicPr>
        <p:blipFill>
          <a:blip r:embed="rId7"/>
          <a:stretch>
            <a:fillRect/>
          </a:stretch>
        </p:blipFill>
        <p:spPr>
          <a:xfrm>
            <a:off x="445770" y="2531110"/>
            <a:ext cx="2364105" cy="10071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564515" y="4788535"/>
            <a:ext cx="2349500" cy="398780"/>
          </a:xfrm>
          <a:prstGeom prst="rect">
            <a:avLst/>
          </a:prstGeom>
          <a:noFill/>
        </p:spPr>
        <p:txBody>
          <a:bodyPr wrap="square" rtlCol="0">
            <a:spAutoFit/>
          </a:bodyPr>
          <a:p>
            <a:r>
              <a:rPr lang="zh-CN" altLang="en-US" sz="2000" b="1">
                <a:solidFill>
                  <a:schemeClr val="tx1"/>
                </a:solidFill>
              </a:rPr>
              <a:t>囯际权威安全认证</a:t>
            </a:r>
            <a:endParaRPr lang="zh-CN" altLang="en-US" sz="2000" b="1">
              <a:solidFill>
                <a:schemeClr val="tx1"/>
              </a:solidFill>
            </a:endParaRPr>
          </a:p>
        </p:txBody>
      </p:sp>
      <p:sp>
        <p:nvSpPr>
          <p:cNvPr id="29" name="爆炸形 1 28"/>
          <p:cNvSpPr/>
          <p:nvPr/>
        </p:nvSpPr>
        <p:spPr>
          <a:xfrm>
            <a:off x="564515" y="5231765"/>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211830" y="5172710"/>
            <a:ext cx="4147820" cy="460375"/>
          </a:xfrm>
          <a:prstGeom prst="rect">
            <a:avLst/>
          </a:prstGeom>
          <a:noFill/>
          <a:ln>
            <a:solidFill>
              <a:srgbClr val="002060"/>
            </a:solidFill>
          </a:ln>
        </p:spPr>
        <p:txBody>
          <a:bodyPr wrap="square" rtlCol="0">
            <a:spAutoFit/>
          </a:bodyPr>
          <a:p>
            <a:r>
              <a:rPr lang="en-US" altLang="zh-CN" sz="2400" b="1">
                <a:solidFill>
                  <a:srgbClr val="FF0000"/>
                </a:solidFill>
              </a:rPr>
              <a:t> </a:t>
            </a:r>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3957955" y="483235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148070" y="483235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super-greens_front"/>
          <p:cNvPicPr>
            <a:picLocks noChangeAspect="1"/>
          </p:cNvPicPr>
          <p:nvPr/>
        </p:nvPicPr>
        <p:blipFill>
          <a:blip r:embed="rId1"/>
          <a:stretch>
            <a:fillRect/>
          </a:stretch>
        </p:blipFill>
        <p:spPr>
          <a:xfrm>
            <a:off x="4027805" y="110490"/>
            <a:ext cx="2463165" cy="2463165"/>
          </a:xfrm>
          <a:prstGeom prst="rect">
            <a:avLst/>
          </a:prstGeom>
        </p:spPr>
      </p:pic>
      <p:pic>
        <p:nvPicPr>
          <p:cNvPr id="3" name="图片 2" descr="微信图片_20240528165130"/>
          <p:cNvPicPr>
            <a:picLocks noChangeAspect="1"/>
          </p:cNvPicPr>
          <p:nvPr/>
        </p:nvPicPr>
        <p:blipFill>
          <a:blip r:embed="rId2"/>
          <a:stretch>
            <a:fillRect/>
          </a:stretch>
        </p:blipFill>
        <p:spPr>
          <a:xfrm>
            <a:off x="193040" y="110490"/>
            <a:ext cx="2945765" cy="2577465"/>
          </a:xfrm>
          <a:prstGeom prst="rect">
            <a:avLst/>
          </a:prstGeom>
          <a:ln>
            <a:solidFill>
              <a:srgbClr val="002060"/>
            </a:solidFill>
          </a:ln>
        </p:spPr>
      </p:pic>
      <p:pic>
        <p:nvPicPr>
          <p:cNvPr id="6" name="图片 5" descr="微信图片_20240528165151"/>
          <p:cNvPicPr>
            <a:picLocks noChangeAspect="1"/>
          </p:cNvPicPr>
          <p:nvPr/>
        </p:nvPicPr>
        <p:blipFill>
          <a:blip r:embed="rId3"/>
          <a:stretch>
            <a:fillRect/>
          </a:stretch>
        </p:blipFill>
        <p:spPr>
          <a:xfrm>
            <a:off x="3325495" y="2679065"/>
            <a:ext cx="4095750" cy="2153285"/>
          </a:xfrm>
          <a:prstGeom prst="rect">
            <a:avLst/>
          </a:prstGeom>
        </p:spPr>
      </p:pic>
      <p:pic>
        <p:nvPicPr>
          <p:cNvPr id="7" name="图片 6" descr="微信图片_20240528165743"/>
          <p:cNvPicPr>
            <a:picLocks noChangeAspect="1"/>
          </p:cNvPicPr>
          <p:nvPr/>
        </p:nvPicPr>
        <p:blipFill>
          <a:blip r:embed="rId4"/>
          <a:stretch>
            <a:fillRect/>
          </a:stretch>
        </p:blipFill>
        <p:spPr>
          <a:xfrm>
            <a:off x="7729220" y="266065"/>
            <a:ext cx="4368165" cy="5935980"/>
          </a:xfrm>
          <a:prstGeom prst="rect">
            <a:avLst/>
          </a:prstGeom>
          <a:ln>
            <a:solidFill>
              <a:srgbClr val="002060"/>
            </a:solidFill>
          </a:ln>
        </p:spPr>
      </p:pic>
      <p:pic>
        <p:nvPicPr>
          <p:cNvPr id="11" name="图片 10" descr="微信图片_20240528165901"/>
          <p:cNvPicPr>
            <a:picLocks noChangeAspect="1"/>
          </p:cNvPicPr>
          <p:nvPr/>
        </p:nvPicPr>
        <p:blipFill>
          <a:blip r:embed="rId5"/>
          <a:stretch>
            <a:fillRect/>
          </a:stretch>
        </p:blipFill>
        <p:spPr>
          <a:xfrm>
            <a:off x="90170" y="3427095"/>
            <a:ext cx="3121025" cy="1346835"/>
          </a:xfrm>
          <a:prstGeom prst="rect">
            <a:avLst/>
          </a:prstGeom>
        </p:spPr>
      </p:pic>
      <p:pic>
        <p:nvPicPr>
          <p:cNvPr id="12" name="图片 11" descr="微信图片_20240528165909"/>
          <p:cNvPicPr>
            <a:picLocks noChangeAspect="1"/>
          </p:cNvPicPr>
          <p:nvPr/>
        </p:nvPicPr>
        <p:blipFill>
          <a:blip r:embed="rId6"/>
          <a:stretch>
            <a:fillRect/>
          </a:stretch>
        </p:blipFill>
        <p:spPr>
          <a:xfrm>
            <a:off x="78105" y="2813685"/>
            <a:ext cx="3133725" cy="6997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751840" y="4641850"/>
            <a:ext cx="2349500" cy="398780"/>
          </a:xfrm>
          <a:prstGeom prst="rect">
            <a:avLst/>
          </a:prstGeom>
          <a:noFill/>
        </p:spPr>
        <p:txBody>
          <a:bodyPr wrap="square" rtlCol="0">
            <a:spAutoFit/>
          </a:bodyPr>
          <a:p>
            <a:r>
              <a:rPr lang="zh-CN" altLang="en-US" sz="2000" b="1">
                <a:solidFill>
                  <a:schemeClr val="tx1"/>
                </a:solidFill>
              </a:rPr>
              <a:t>囯际权威安全认证</a:t>
            </a:r>
            <a:endParaRPr lang="zh-CN" altLang="en-US" sz="2000" b="1">
              <a:solidFill>
                <a:schemeClr val="tx1"/>
              </a:solidFill>
            </a:endParaRPr>
          </a:p>
        </p:txBody>
      </p:sp>
      <p:sp>
        <p:nvSpPr>
          <p:cNvPr id="29" name="爆炸形 1 28"/>
          <p:cNvSpPr/>
          <p:nvPr/>
        </p:nvSpPr>
        <p:spPr>
          <a:xfrm>
            <a:off x="716280" y="5184140"/>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710305" y="5875020"/>
            <a:ext cx="3992880" cy="368300"/>
          </a:xfrm>
          <a:prstGeom prst="rect">
            <a:avLst/>
          </a:prstGeom>
          <a:noFill/>
          <a:ln>
            <a:solidFill>
              <a:srgbClr val="002060"/>
            </a:solidFill>
          </a:ln>
        </p:spPr>
        <p:txBody>
          <a:bodyPr wrap="square" rtlCol="0">
            <a:spAutoFit/>
          </a:bodyPr>
          <a:p>
            <a:r>
              <a:rPr lang="zh-CN" altLang="en-US" b="1">
                <a:solidFill>
                  <a:srgbClr val="FF0000"/>
                </a:solidFill>
              </a:rPr>
              <a:t>我们会员价</a:t>
            </a:r>
            <a:r>
              <a:rPr lang="en-US" altLang="zh-CN"/>
              <a:t>              </a:t>
            </a:r>
            <a:r>
              <a:rPr lang="zh-CN" altLang="en-US" b="1"/>
              <a:t>同行零售价</a:t>
            </a:r>
            <a:endParaRPr lang="zh-CN" altLang="en-US" b="1"/>
          </a:p>
        </p:txBody>
      </p:sp>
      <p:sp>
        <p:nvSpPr>
          <p:cNvPr id="9" name="上箭头 8"/>
          <p:cNvSpPr/>
          <p:nvPr/>
        </p:nvSpPr>
        <p:spPr>
          <a:xfrm>
            <a:off x="4295140" y="555752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251575" y="555752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super-reds_front"/>
          <p:cNvPicPr>
            <a:picLocks noChangeAspect="1"/>
          </p:cNvPicPr>
          <p:nvPr/>
        </p:nvPicPr>
        <p:blipFill>
          <a:blip r:embed="rId1"/>
          <a:stretch>
            <a:fillRect/>
          </a:stretch>
        </p:blipFill>
        <p:spPr>
          <a:xfrm>
            <a:off x="3867150" y="0"/>
            <a:ext cx="3429000" cy="3429000"/>
          </a:xfrm>
          <a:prstGeom prst="rect">
            <a:avLst/>
          </a:prstGeom>
        </p:spPr>
      </p:pic>
      <p:pic>
        <p:nvPicPr>
          <p:cNvPr id="3" name="图片 2" descr="微信图片_20240528170322"/>
          <p:cNvPicPr>
            <a:picLocks noChangeAspect="1"/>
          </p:cNvPicPr>
          <p:nvPr/>
        </p:nvPicPr>
        <p:blipFill>
          <a:blip r:embed="rId2"/>
          <a:stretch>
            <a:fillRect/>
          </a:stretch>
        </p:blipFill>
        <p:spPr>
          <a:xfrm>
            <a:off x="497205" y="196215"/>
            <a:ext cx="3067050" cy="2687320"/>
          </a:xfrm>
          <a:prstGeom prst="rect">
            <a:avLst/>
          </a:prstGeom>
          <a:ln>
            <a:solidFill>
              <a:srgbClr val="002060"/>
            </a:solidFill>
          </a:ln>
        </p:spPr>
      </p:pic>
      <p:pic>
        <p:nvPicPr>
          <p:cNvPr id="6" name="图片 5" descr="微信图片_20240528170500"/>
          <p:cNvPicPr>
            <a:picLocks noChangeAspect="1"/>
          </p:cNvPicPr>
          <p:nvPr/>
        </p:nvPicPr>
        <p:blipFill>
          <a:blip r:embed="rId3"/>
          <a:stretch>
            <a:fillRect/>
          </a:stretch>
        </p:blipFill>
        <p:spPr>
          <a:xfrm>
            <a:off x="497205" y="3481070"/>
            <a:ext cx="3067685" cy="1089025"/>
          </a:xfrm>
          <a:prstGeom prst="rect">
            <a:avLst/>
          </a:prstGeom>
        </p:spPr>
      </p:pic>
      <p:pic>
        <p:nvPicPr>
          <p:cNvPr id="7" name="图片 6" descr="微信图片_20240528170530"/>
          <p:cNvPicPr>
            <a:picLocks noChangeAspect="1"/>
          </p:cNvPicPr>
          <p:nvPr/>
        </p:nvPicPr>
        <p:blipFill>
          <a:blip r:embed="rId4"/>
          <a:stretch>
            <a:fillRect/>
          </a:stretch>
        </p:blipFill>
        <p:spPr>
          <a:xfrm>
            <a:off x="497205" y="2941955"/>
            <a:ext cx="3067050" cy="539115"/>
          </a:xfrm>
          <a:prstGeom prst="rect">
            <a:avLst/>
          </a:prstGeom>
        </p:spPr>
      </p:pic>
      <p:pic>
        <p:nvPicPr>
          <p:cNvPr id="11" name="图片 10" descr="微信图片_20240528170607"/>
          <p:cNvPicPr>
            <a:picLocks noChangeAspect="1"/>
          </p:cNvPicPr>
          <p:nvPr/>
        </p:nvPicPr>
        <p:blipFill>
          <a:blip r:embed="rId5"/>
          <a:stretch>
            <a:fillRect/>
          </a:stretch>
        </p:blipFill>
        <p:spPr>
          <a:xfrm>
            <a:off x="3710305" y="3481070"/>
            <a:ext cx="3995420" cy="2076450"/>
          </a:xfrm>
          <a:prstGeom prst="rect">
            <a:avLst/>
          </a:prstGeom>
        </p:spPr>
      </p:pic>
      <p:pic>
        <p:nvPicPr>
          <p:cNvPr id="12" name="图片 11" descr="微信图片_20240528171144"/>
          <p:cNvPicPr>
            <a:picLocks noChangeAspect="1"/>
          </p:cNvPicPr>
          <p:nvPr/>
        </p:nvPicPr>
        <p:blipFill>
          <a:blip r:embed="rId6"/>
          <a:stretch>
            <a:fillRect/>
          </a:stretch>
        </p:blipFill>
        <p:spPr>
          <a:xfrm>
            <a:off x="8208010" y="363855"/>
            <a:ext cx="3729355" cy="6130925"/>
          </a:xfrm>
          <a:prstGeom prst="rect">
            <a:avLst/>
          </a:prstGeom>
          <a:ln>
            <a:solidFill>
              <a:srgbClr val="00206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微信图片_20240409150359"/>
          <p:cNvPicPr>
            <a:picLocks noChangeAspect="1"/>
          </p:cNvPicPr>
          <p:nvPr/>
        </p:nvPicPr>
        <p:blipFill>
          <a:blip r:embed="rId2"/>
          <a:stretch>
            <a:fillRect/>
          </a:stretch>
        </p:blipFill>
        <p:spPr>
          <a:xfrm>
            <a:off x="0" y="0"/>
            <a:ext cx="5328920" cy="6858635"/>
          </a:xfrm>
          <a:prstGeom prst="rect">
            <a:avLst/>
          </a:prstGeom>
        </p:spPr>
      </p:pic>
      <p:sp>
        <p:nvSpPr>
          <p:cNvPr id="3" name="文本框 2"/>
          <p:cNvSpPr txBox="1"/>
          <p:nvPr/>
        </p:nvSpPr>
        <p:spPr>
          <a:xfrm>
            <a:off x="5401945" y="1791970"/>
            <a:ext cx="6096000" cy="829945"/>
          </a:xfrm>
          <a:prstGeom prst="rect">
            <a:avLst/>
          </a:prstGeom>
          <a:solidFill>
            <a:schemeClr val="bg1">
              <a:lumMod val="95000"/>
            </a:schemeClr>
          </a:solidFill>
        </p:spPr>
        <p:txBody>
          <a:bodyPr wrap="square" rtlCol="0" anchor="t">
            <a:spAutoFit/>
          </a:bodyPr>
          <a:p>
            <a:r>
              <a:rPr lang="zh-CN" altLang="en-US" sz="2400">
                <a:latin typeface="微软雅黑" panose="020B0503020204020204" pitchFamily="34" charset="-122"/>
                <a:ea typeface="微软雅黑" panose="020B0503020204020204" pitchFamily="34" charset="-122"/>
                <a:cs typeface="微软雅黑" panose="020B0503020204020204" pitchFamily="34" charset="-122"/>
              </a:rPr>
              <a:t>美国亚马逊:月度会员</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12.99美元</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/月,年度会员是</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119美元</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7039610" y="664210"/>
            <a:ext cx="2014855" cy="829945"/>
          </a:xfrm>
          <a:prstGeom prst="rect">
            <a:avLst/>
          </a:prstGeom>
          <a:solidFill>
            <a:schemeClr val="bg1">
              <a:lumMod val="95000"/>
            </a:schemeClr>
          </a:solidFill>
        </p:spPr>
        <p:txBody>
          <a:bodyPr wrap="square" rtlCol="0" anchor="t">
            <a:spAutoFit/>
          </a:bodyPr>
          <a:p>
            <a:r>
              <a:rPr lang="en-US" altLang="zh-CN" sz="4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a:latin typeface="微软雅黑" panose="020B0503020204020204" pitchFamily="34" charset="-122"/>
                <a:ea typeface="微软雅黑" panose="020B0503020204020204" pitchFamily="34" charset="-122"/>
                <a:cs typeface="微软雅黑" panose="020B0503020204020204" pitchFamily="34" charset="-122"/>
                <a:sym typeface="+mn-ea"/>
              </a:rPr>
              <a:t>亚马逊</a:t>
            </a:r>
            <a:endParaRPr lang="zh-CN" altLang="en-US" sz="4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5461635" y="3072765"/>
            <a:ext cx="6102985" cy="1198880"/>
          </a:xfrm>
          <a:prstGeom prst="rect">
            <a:avLst/>
          </a:prstGeom>
          <a:noFill/>
        </p:spPr>
        <p:txBody>
          <a:bodyPr wrap="square" rtlCol="0" anchor="t">
            <a:spAutoFit/>
          </a:bodyPr>
          <a:p>
            <a:r>
              <a:rPr lang="zh-CN" altLang="en-US" sz="2400" b="1">
                <a:solidFill>
                  <a:srgbClr val="FF0000"/>
                </a:solidFill>
              </a:rPr>
              <a:t>据外媒报道，调研机构CIRP公布的数据显示，截止2020年3月，亚马逊付费Prime会员数量增加至1.18亿，打破历史记录。</a:t>
            </a:r>
            <a:endParaRPr lang="zh-CN" altLang="en-US" sz="2400" b="1">
              <a:solidFill>
                <a:srgbClr val="FF0000"/>
              </a:solidFill>
            </a:endParaRPr>
          </a:p>
        </p:txBody>
      </p:sp>
      <p:sp>
        <p:nvSpPr>
          <p:cNvPr id="6" name="文本框 5"/>
          <p:cNvSpPr txBox="1"/>
          <p:nvPr/>
        </p:nvSpPr>
        <p:spPr>
          <a:xfrm>
            <a:off x="5468620" y="4608830"/>
            <a:ext cx="6096000" cy="1691640"/>
          </a:xfrm>
          <a:prstGeom prst="rect">
            <a:avLst/>
          </a:prstGeom>
          <a:solidFill>
            <a:schemeClr val="accent2">
              <a:lumMod val="20000"/>
              <a:lumOff val="80000"/>
            </a:schemeClr>
          </a:solidFill>
        </p:spPr>
        <p:txBody>
          <a:bodyPr wrap="square" rtlCol="0" anchor="t">
            <a:spAutoFit/>
          </a:bodyPr>
          <a:p>
            <a:pPr>
              <a:lnSpc>
                <a:spcPct val="130000"/>
              </a:lnSpc>
            </a:pPr>
            <a:r>
              <a:rPr lang="zh-CN" altLang="en-US" sz="2000" b="1"/>
              <a:t>据最新数据显示，2023年亚马逊Prime会员订阅服务收入超过</a:t>
            </a:r>
            <a:r>
              <a:rPr lang="zh-CN" altLang="en-US" sz="2000" b="1">
                <a:solidFill>
                  <a:srgbClr val="FF0000"/>
                </a:solidFill>
              </a:rPr>
              <a:t>400亿美元</a:t>
            </a:r>
            <a:r>
              <a:rPr lang="zh-CN" altLang="en-US" sz="2000" b="1"/>
              <a:t>，较2022年的</a:t>
            </a:r>
            <a:r>
              <a:rPr lang="zh-CN" altLang="en-US" sz="2000" b="1">
                <a:solidFill>
                  <a:srgbClr val="FF0000"/>
                </a:solidFill>
              </a:rPr>
              <a:t>352亿美元</a:t>
            </a:r>
            <a:r>
              <a:rPr lang="zh-CN" altLang="en-US" sz="2000" b="1"/>
              <a:t>增长了近 </a:t>
            </a:r>
            <a:r>
              <a:rPr lang="zh-CN" altLang="en-US" sz="2000" b="1">
                <a:solidFill>
                  <a:srgbClr val="FF0000"/>
                </a:solidFill>
              </a:rPr>
              <a:t>14%</a:t>
            </a:r>
            <a:r>
              <a:rPr lang="zh-CN" altLang="en-US" sz="2000" b="1"/>
              <a:t>。这一增长不仅展示了亚马逊Prime的经济实力，也表明会员服务正处于发展的新阶段。</a:t>
            </a:r>
            <a:endParaRPr lang="zh-CN" altLang="en-US" sz="2000" b="1"/>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751205" y="4803775"/>
            <a:ext cx="2349500" cy="398780"/>
          </a:xfrm>
          <a:prstGeom prst="rect">
            <a:avLst/>
          </a:prstGeom>
          <a:noFill/>
        </p:spPr>
        <p:txBody>
          <a:bodyPr wrap="square" rtlCol="0">
            <a:spAutoFit/>
          </a:bodyPr>
          <a:p>
            <a:r>
              <a:rPr lang="zh-CN" altLang="en-US" sz="2000" b="1">
                <a:solidFill>
                  <a:schemeClr val="tx1"/>
                </a:solidFill>
              </a:rPr>
              <a:t>囯际权威安全认证</a:t>
            </a:r>
            <a:endParaRPr lang="zh-CN" altLang="en-US" sz="2000" b="1">
              <a:solidFill>
                <a:schemeClr val="tx1"/>
              </a:solidFill>
            </a:endParaRPr>
          </a:p>
        </p:txBody>
      </p:sp>
      <p:sp>
        <p:nvSpPr>
          <p:cNvPr id="29" name="爆炸形 1 28"/>
          <p:cNvSpPr/>
          <p:nvPr/>
        </p:nvSpPr>
        <p:spPr>
          <a:xfrm>
            <a:off x="751205" y="5200650"/>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473450" y="5998210"/>
            <a:ext cx="4746625" cy="460375"/>
          </a:xfrm>
          <a:prstGeom prst="rect">
            <a:avLst/>
          </a:prstGeom>
          <a:noFill/>
          <a:ln>
            <a:solidFill>
              <a:srgbClr val="002060"/>
            </a:solidFill>
          </a:ln>
        </p:spPr>
        <p:txBody>
          <a:bodyPr wrap="square" rtlCol="0">
            <a:spAutoFit/>
          </a:bodyPr>
          <a:p>
            <a:r>
              <a:rPr lang="en-US" altLang="zh-CN" sz="2400" b="1">
                <a:solidFill>
                  <a:srgbClr val="FF0000"/>
                </a:solidFill>
              </a:rPr>
              <a:t>    </a:t>
            </a:r>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440555" y="568071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860540" y="568071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organic-coffee_front"/>
          <p:cNvPicPr>
            <a:picLocks noChangeAspect="1"/>
          </p:cNvPicPr>
          <p:nvPr/>
        </p:nvPicPr>
        <p:blipFill>
          <a:blip r:embed="rId1"/>
          <a:stretch>
            <a:fillRect/>
          </a:stretch>
        </p:blipFill>
        <p:spPr>
          <a:xfrm>
            <a:off x="4216400" y="49530"/>
            <a:ext cx="3261360" cy="3227705"/>
          </a:xfrm>
          <a:prstGeom prst="rect">
            <a:avLst/>
          </a:prstGeom>
        </p:spPr>
      </p:pic>
      <p:pic>
        <p:nvPicPr>
          <p:cNvPr id="3" name="图片 2" descr="微信图片_20240528171550"/>
          <p:cNvPicPr>
            <a:picLocks noChangeAspect="1"/>
          </p:cNvPicPr>
          <p:nvPr/>
        </p:nvPicPr>
        <p:blipFill>
          <a:blip r:embed="rId2"/>
          <a:stretch>
            <a:fillRect/>
          </a:stretch>
        </p:blipFill>
        <p:spPr>
          <a:xfrm>
            <a:off x="464185" y="171450"/>
            <a:ext cx="3248660" cy="2825115"/>
          </a:xfrm>
          <a:prstGeom prst="rect">
            <a:avLst/>
          </a:prstGeom>
          <a:ln>
            <a:solidFill>
              <a:srgbClr val="002060"/>
            </a:solidFill>
          </a:ln>
        </p:spPr>
      </p:pic>
      <p:pic>
        <p:nvPicPr>
          <p:cNvPr id="6" name="图片 5" descr="微信图片_20240528171845"/>
          <p:cNvPicPr>
            <a:picLocks noChangeAspect="1"/>
          </p:cNvPicPr>
          <p:nvPr/>
        </p:nvPicPr>
        <p:blipFill>
          <a:blip r:embed="rId3"/>
          <a:stretch>
            <a:fillRect/>
          </a:stretch>
        </p:blipFill>
        <p:spPr>
          <a:xfrm>
            <a:off x="8258175" y="171450"/>
            <a:ext cx="3462020" cy="3395980"/>
          </a:xfrm>
          <a:prstGeom prst="rect">
            <a:avLst/>
          </a:prstGeom>
          <a:ln>
            <a:solidFill>
              <a:srgbClr val="002060"/>
            </a:solidFill>
          </a:ln>
        </p:spPr>
      </p:pic>
      <p:pic>
        <p:nvPicPr>
          <p:cNvPr id="7" name="图片 6" descr="微信图片_20240528171934"/>
          <p:cNvPicPr>
            <a:picLocks noChangeAspect="1"/>
          </p:cNvPicPr>
          <p:nvPr/>
        </p:nvPicPr>
        <p:blipFill>
          <a:blip r:embed="rId4"/>
          <a:stretch>
            <a:fillRect/>
          </a:stretch>
        </p:blipFill>
        <p:spPr>
          <a:xfrm>
            <a:off x="464185" y="4020820"/>
            <a:ext cx="2810510" cy="575945"/>
          </a:xfrm>
          <a:prstGeom prst="rect">
            <a:avLst/>
          </a:prstGeom>
        </p:spPr>
      </p:pic>
      <p:pic>
        <p:nvPicPr>
          <p:cNvPr id="11" name="图片 10" descr="微信图片_20240528172010"/>
          <p:cNvPicPr>
            <a:picLocks noChangeAspect="1"/>
          </p:cNvPicPr>
          <p:nvPr/>
        </p:nvPicPr>
        <p:blipFill>
          <a:blip r:embed="rId5"/>
          <a:stretch>
            <a:fillRect/>
          </a:stretch>
        </p:blipFill>
        <p:spPr>
          <a:xfrm>
            <a:off x="406400" y="3277235"/>
            <a:ext cx="2868295" cy="536575"/>
          </a:xfrm>
          <a:prstGeom prst="rect">
            <a:avLst/>
          </a:prstGeom>
        </p:spPr>
      </p:pic>
      <p:pic>
        <p:nvPicPr>
          <p:cNvPr id="12" name="图片 11" descr="微信图片_20240528172332"/>
          <p:cNvPicPr>
            <a:picLocks noChangeAspect="1"/>
          </p:cNvPicPr>
          <p:nvPr/>
        </p:nvPicPr>
        <p:blipFill>
          <a:blip r:embed="rId6"/>
          <a:stretch>
            <a:fillRect/>
          </a:stretch>
        </p:blipFill>
        <p:spPr>
          <a:xfrm>
            <a:off x="3676650" y="3399790"/>
            <a:ext cx="4462780" cy="22809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87630" y="4869180"/>
            <a:ext cx="3126105" cy="460375"/>
          </a:xfrm>
          <a:prstGeom prst="rect">
            <a:avLst/>
          </a:prstGeom>
          <a:noFill/>
        </p:spPr>
        <p:txBody>
          <a:bodyPr wrap="square" rtlCol="0">
            <a:spAutoFit/>
          </a:bodyPr>
          <a:p>
            <a:r>
              <a:rPr lang="en-US" altLang="zh-CN" sz="1600" b="1"/>
              <a:t>     </a:t>
            </a:r>
            <a:r>
              <a:rPr lang="zh-CN" altLang="en-US" sz="2400" b="1"/>
              <a:t>囯际权威安全认证</a:t>
            </a:r>
            <a:endParaRPr lang="zh-CN" altLang="en-US" sz="2400" b="1"/>
          </a:p>
        </p:txBody>
      </p:sp>
      <p:sp>
        <p:nvSpPr>
          <p:cNvPr id="29" name="爆炸形 1 28"/>
          <p:cNvSpPr/>
          <p:nvPr/>
        </p:nvSpPr>
        <p:spPr>
          <a:xfrm>
            <a:off x="497205" y="5353685"/>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213735" y="5909945"/>
            <a:ext cx="4328160" cy="460375"/>
          </a:xfrm>
          <a:prstGeom prst="rect">
            <a:avLst/>
          </a:prstGeom>
          <a:noFill/>
          <a:ln>
            <a:solidFill>
              <a:srgbClr val="002060"/>
            </a:solidFill>
          </a:ln>
        </p:spPr>
        <p:txBody>
          <a:bodyPr wrap="square" rtlCol="0">
            <a:spAutoFit/>
          </a:bodyPr>
          <a:p>
            <a:r>
              <a:rPr lang="en-US" altLang="zh-CN" sz="2400" b="1">
                <a:solidFill>
                  <a:srgbClr val="FF0000"/>
                </a:solidFill>
              </a:rPr>
              <a:t>  </a:t>
            </a:r>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010025" y="551942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393815" y="552767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0" name="图片 99"/>
          <p:cNvPicPr/>
          <p:nvPr/>
        </p:nvPicPr>
        <p:blipFill>
          <a:blip r:embed="rId1"/>
          <a:stretch>
            <a:fillRect/>
          </a:stretch>
        </p:blipFill>
        <p:spPr>
          <a:xfrm>
            <a:off x="3956050" y="113030"/>
            <a:ext cx="3354705" cy="2856865"/>
          </a:xfrm>
          <a:prstGeom prst="rect">
            <a:avLst/>
          </a:prstGeom>
          <a:noFill/>
          <a:ln w="9525">
            <a:noFill/>
          </a:ln>
        </p:spPr>
      </p:pic>
      <p:pic>
        <p:nvPicPr>
          <p:cNvPr id="3" name="图片 2"/>
          <p:cNvPicPr>
            <a:picLocks noChangeAspect="1"/>
          </p:cNvPicPr>
          <p:nvPr/>
        </p:nvPicPr>
        <p:blipFill>
          <a:blip r:embed="rId2"/>
          <a:stretch>
            <a:fillRect/>
          </a:stretch>
        </p:blipFill>
        <p:spPr>
          <a:xfrm>
            <a:off x="8101965" y="45720"/>
            <a:ext cx="3972560" cy="6633210"/>
          </a:xfrm>
          <a:prstGeom prst="rect">
            <a:avLst/>
          </a:prstGeom>
        </p:spPr>
      </p:pic>
      <p:pic>
        <p:nvPicPr>
          <p:cNvPr id="4" name="图片 3"/>
          <p:cNvPicPr>
            <a:picLocks noChangeAspect="1"/>
          </p:cNvPicPr>
          <p:nvPr/>
        </p:nvPicPr>
        <p:blipFill>
          <a:blip r:embed="rId3"/>
          <a:stretch>
            <a:fillRect/>
          </a:stretch>
        </p:blipFill>
        <p:spPr>
          <a:xfrm>
            <a:off x="191135" y="45720"/>
            <a:ext cx="3183890" cy="2938780"/>
          </a:xfrm>
          <a:prstGeom prst="rect">
            <a:avLst/>
          </a:prstGeom>
          <a:ln>
            <a:solidFill>
              <a:srgbClr val="002060"/>
            </a:solidFill>
          </a:ln>
        </p:spPr>
      </p:pic>
      <p:pic>
        <p:nvPicPr>
          <p:cNvPr id="6" name="图片 5"/>
          <p:cNvPicPr>
            <a:picLocks noChangeAspect="1"/>
          </p:cNvPicPr>
          <p:nvPr/>
        </p:nvPicPr>
        <p:blipFill>
          <a:blip r:embed="rId4"/>
          <a:stretch>
            <a:fillRect/>
          </a:stretch>
        </p:blipFill>
        <p:spPr>
          <a:xfrm>
            <a:off x="327025" y="3207385"/>
            <a:ext cx="2886710" cy="782320"/>
          </a:xfrm>
          <a:prstGeom prst="rect">
            <a:avLst/>
          </a:prstGeom>
        </p:spPr>
      </p:pic>
      <p:pic>
        <p:nvPicPr>
          <p:cNvPr id="7" name="图片 6"/>
          <p:cNvPicPr>
            <a:picLocks noChangeAspect="1"/>
          </p:cNvPicPr>
          <p:nvPr/>
        </p:nvPicPr>
        <p:blipFill>
          <a:blip r:embed="rId5"/>
          <a:stretch>
            <a:fillRect/>
          </a:stretch>
        </p:blipFill>
        <p:spPr>
          <a:xfrm>
            <a:off x="497205" y="4055110"/>
            <a:ext cx="2364740" cy="700405"/>
          </a:xfrm>
          <a:prstGeom prst="rect">
            <a:avLst/>
          </a:prstGeom>
        </p:spPr>
      </p:pic>
      <p:pic>
        <p:nvPicPr>
          <p:cNvPr id="11" name="图片 10"/>
          <p:cNvPicPr>
            <a:picLocks noChangeAspect="1"/>
          </p:cNvPicPr>
          <p:nvPr/>
        </p:nvPicPr>
        <p:blipFill>
          <a:blip r:embed="rId6"/>
          <a:stretch>
            <a:fillRect/>
          </a:stretch>
        </p:blipFill>
        <p:spPr>
          <a:xfrm>
            <a:off x="3375025" y="3051810"/>
            <a:ext cx="4667885" cy="24758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280670" y="4922520"/>
            <a:ext cx="2758440" cy="460375"/>
          </a:xfrm>
          <a:prstGeom prst="rect">
            <a:avLst/>
          </a:prstGeom>
          <a:noFill/>
        </p:spPr>
        <p:txBody>
          <a:bodyPr wrap="square" rtlCol="0">
            <a:spAutoFit/>
          </a:bodyPr>
          <a:p>
            <a:r>
              <a:rPr lang="en-US" altLang="zh-CN" sz="2400" b="1"/>
              <a:t> </a:t>
            </a:r>
            <a:r>
              <a:rPr lang="zh-CN" altLang="en-US" sz="2400" b="1"/>
              <a:t>囯际权威安全认证</a:t>
            </a:r>
            <a:endParaRPr lang="zh-CN" altLang="en-US" sz="2400" b="1"/>
          </a:p>
        </p:txBody>
      </p:sp>
      <p:sp>
        <p:nvSpPr>
          <p:cNvPr id="29" name="爆炸形 1 28"/>
          <p:cNvSpPr/>
          <p:nvPr/>
        </p:nvSpPr>
        <p:spPr>
          <a:xfrm>
            <a:off x="652780" y="5432425"/>
            <a:ext cx="2065020" cy="1243330"/>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429000" y="5749925"/>
            <a:ext cx="4461510" cy="460375"/>
          </a:xfrm>
          <a:prstGeom prst="rect">
            <a:avLst/>
          </a:prstGeom>
          <a:noFill/>
          <a:ln>
            <a:solidFill>
              <a:srgbClr val="002060"/>
            </a:solidFill>
          </a:ln>
        </p:spPr>
        <p:txBody>
          <a:bodyPr wrap="square" rtlCol="0">
            <a:spAutoFit/>
          </a:bodyPr>
          <a:p>
            <a:r>
              <a:rPr lang="en-US" altLang="zh-CN" sz="2400" b="1">
                <a:solidFill>
                  <a:srgbClr val="FF0000"/>
                </a:solidFill>
              </a:rPr>
              <a:t>  </a:t>
            </a:r>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227195" y="543242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454140" y="543242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203835" y="151765"/>
            <a:ext cx="3225165" cy="2979420"/>
          </a:xfrm>
          <a:prstGeom prst="rect">
            <a:avLst/>
          </a:prstGeom>
          <a:ln>
            <a:solidFill>
              <a:srgbClr val="002060"/>
            </a:solidFill>
          </a:ln>
        </p:spPr>
      </p:pic>
      <p:pic>
        <p:nvPicPr>
          <p:cNvPr id="101" name="图片 100"/>
          <p:cNvPicPr/>
          <p:nvPr/>
        </p:nvPicPr>
        <p:blipFill>
          <a:blip r:embed="rId2"/>
          <a:stretch>
            <a:fillRect/>
          </a:stretch>
        </p:blipFill>
        <p:spPr>
          <a:xfrm>
            <a:off x="3884295" y="-635"/>
            <a:ext cx="3590925" cy="3131820"/>
          </a:xfrm>
          <a:prstGeom prst="rect">
            <a:avLst/>
          </a:prstGeom>
          <a:noFill/>
          <a:ln w="9525">
            <a:noFill/>
          </a:ln>
        </p:spPr>
      </p:pic>
      <p:pic>
        <p:nvPicPr>
          <p:cNvPr id="4" name="图片 3"/>
          <p:cNvPicPr>
            <a:picLocks noChangeAspect="1"/>
          </p:cNvPicPr>
          <p:nvPr/>
        </p:nvPicPr>
        <p:blipFill>
          <a:blip r:embed="rId3"/>
          <a:stretch>
            <a:fillRect/>
          </a:stretch>
        </p:blipFill>
        <p:spPr>
          <a:xfrm>
            <a:off x="216535" y="3342640"/>
            <a:ext cx="3013075" cy="731520"/>
          </a:xfrm>
          <a:prstGeom prst="rect">
            <a:avLst/>
          </a:prstGeom>
        </p:spPr>
      </p:pic>
      <p:pic>
        <p:nvPicPr>
          <p:cNvPr id="6" name="图片 5"/>
          <p:cNvPicPr>
            <a:picLocks noChangeAspect="1"/>
          </p:cNvPicPr>
          <p:nvPr/>
        </p:nvPicPr>
        <p:blipFill>
          <a:blip r:embed="rId4"/>
          <a:stretch>
            <a:fillRect/>
          </a:stretch>
        </p:blipFill>
        <p:spPr>
          <a:xfrm>
            <a:off x="182245" y="4151630"/>
            <a:ext cx="3027680" cy="645795"/>
          </a:xfrm>
          <a:prstGeom prst="rect">
            <a:avLst/>
          </a:prstGeom>
        </p:spPr>
      </p:pic>
      <p:pic>
        <p:nvPicPr>
          <p:cNvPr id="7" name="图片 6"/>
          <p:cNvPicPr>
            <a:picLocks noChangeAspect="1"/>
          </p:cNvPicPr>
          <p:nvPr/>
        </p:nvPicPr>
        <p:blipFill>
          <a:blip r:embed="rId5"/>
          <a:stretch>
            <a:fillRect/>
          </a:stretch>
        </p:blipFill>
        <p:spPr>
          <a:xfrm>
            <a:off x="3632835" y="3131185"/>
            <a:ext cx="4302760" cy="2301240"/>
          </a:xfrm>
          <a:prstGeom prst="rect">
            <a:avLst/>
          </a:prstGeom>
        </p:spPr>
      </p:pic>
      <p:pic>
        <p:nvPicPr>
          <p:cNvPr id="11" name="图片 10"/>
          <p:cNvPicPr>
            <a:picLocks noChangeAspect="1"/>
          </p:cNvPicPr>
          <p:nvPr/>
        </p:nvPicPr>
        <p:blipFill>
          <a:blip r:embed="rId6"/>
          <a:stretch>
            <a:fillRect/>
          </a:stretch>
        </p:blipFill>
        <p:spPr>
          <a:xfrm>
            <a:off x="7935595" y="221615"/>
            <a:ext cx="4215130" cy="6311900"/>
          </a:xfrm>
          <a:prstGeom prst="rect">
            <a:avLst/>
          </a:prstGeom>
          <a:ln>
            <a:solidFill>
              <a:srgbClr val="002060"/>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572135" y="4751070"/>
            <a:ext cx="2654300" cy="460375"/>
          </a:xfrm>
          <a:prstGeom prst="rect">
            <a:avLst/>
          </a:prstGeom>
          <a:noFill/>
        </p:spPr>
        <p:txBody>
          <a:bodyPr wrap="square" rtlCol="0">
            <a:spAutoFit/>
          </a:bodyPr>
          <a:p>
            <a:r>
              <a:rPr lang="zh-CN" altLang="en-US" sz="2400" b="1"/>
              <a:t>囯际权威安全认证</a:t>
            </a:r>
            <a:endParaRPr lang="zh-CN" altLang="en-US" sz="2400" b="1"/>
          </a:p>
        </p:txBody>
      </p:sp>
      <p:sp>
        <p:nvSpPr>
          <p:cNvPr id="29" name="爆炸形 1 28"/>
          <p:cNvSpPr/>
          <p:nvPr/>
        </p:nvSpPr>
        <p:spPr>
          <a:xfrm>
            <a:off x="777240" y="5270500"/>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880485" y="5713095"/>
            <a:ext cx="4185285"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586605" y="536702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639560" y="536702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287655" y="169545"/>
            <a:ext cx="3409950" cy="3531870"/>
          </a:xfrm>
          <a:prstGeom prst="rect">
            <a:avLst/>
          </a:prstGeom>
          <a:ln>
            <a:solidFill>
              <a:srgbClr val="002060"/>
            </a:solidFill>
          </a:ln>
        </p:spPr>
      </p:pic>
      <p:pic>
        <p:nvPicPr>
          <p:cNvPr id="102" name="图片 101"/>
          <p:cNvPicPr/>
          <p:nvPr/>
        </p:nvPicPr>
        <p:blipFill>
          <a:blip r:embed="rId2"/>
          <a:stretch>
            <a:fillRect/>
          </a:stretch>
        </p:blipFill>
        <p:spPr>
          <a:xfrm>
            <a:off x="4181475" y="55245"/>
            <a:ext cx="3884295" cy="3142615"/>
          </a:xfrm>
          <a:prstGeom prst="rect">
            <a:avLst/>
          </a:prstGeom>
          <a:noFill/>
          <a:ln w="9525">
            <a:noFill/>
          </a:ln>
        </p:spPr>
      </p:pic>
      <p:pic>
        <p:nvPicPr>
          <p:cNvPr id="4" name="图片 3"/>
          <p:cNvPicPr>
            <a:picLocks noChangeAspect="1"/>
          </p:cNvPicPr>
          <p:nvPr/>
        </p:nvPicPr>
        <p:blipFill>
          <a:blip r:embed="rId3"/>
          <a:stretch>
            <a:fillRect/>
          </a:stretch>
        </p:blipFill>
        <p:spPr>
          <a:xfrm>
            <a:off x="205740" y="4009390"/>
            <a:ext cx="3342640" cy="643890"/>
          </a:xfrm>
          <a:prstGeom prst="rect">
            <a:avLst/>
          </a:prstGeom>
        </p:spPr>
      </p:pic>
      <p:pic>
        <p:nvPicPr>
          <p:cNvPr id="6" name="图片 5"/>
          <p:cNvPicPr>
            <a:picLocks noChangeAspect="1"/>
          </p:cNvPicPr>
          <p:nvPr/>
        </p:nvPicPr>
        <p:blipFill>
          <a:blip r:embed="rId4"/>
          <a:stretch>
            <a:fillRect/>
          </a:stretch>
        </p:blipFill>
        <p:spPr>
          <a:xfrm>
            <a:off x="3880485" y="3150235"/>
            <a:ext cx="4304665" cy="2216785"/>
          </a:xfrm>
          <a:prstGeom prst="rect">
            <a:avLst/>
          </a:prstGeom>
        </p:spPr>
      </p:pic>
      <p:pic>
        <p:nvPicPr>
          <p:cNvPr id="7" name="图片 6"/>
          <p:cNvPicPr>
            <a:picLocks noChangeAspect="1"/>
          </p:cNvPicPr>
          <p:nvPr/>
        </p:nvPicPr>
        <p:blipFill>
          <a:blip r:embed="rId5"/>
          <a:stretch>
            <a:fillRect/>
          </a:stretch>
        </p:blipFill>
        <p:spPr>
          <a:xfrm>
            <a:off x="8368030" y="513080"/>
            <a:ext cx="3679825" cy="5688965"/>
          </a:xfrm>
          <a:prstGeom prst="rect">
            <a:avLst/>
          </a:prstGeom>
          <a:ln>
            <a:solidFill>
              <a:srgbClr val="002060"/>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345440" y="4883785"/>
            <a:ext cx="2751455" cy="460375"/>
          </a:xfrm>
          <a:prstGeom prst="rect">
            <a:avLst/>
          </a:prstGeom>
          <a:noFill/>
        </p:spPr>
        <p:txBody>
          <a:bodyPr wrap="square" rtlCol="0">
            <a:spAutoFit/>
          </a:bodyPr>
          <a:p>
            <a:r>
              <a:rPr lang="zh-CN" altLang="en-US" sz="2400" b="1"/>
              <a:t>囯际权威安全认证</a:t>
            </a:r>
            <a:endParaRPr lang="zh-CN" altLang="en-US" sz="2400" b="1"/>
          </a:p>
        </p:txBody>
      </p:sp>
      <p:sp>
        <p:nvSpPr>
          <p:cNvPr id="29" name="爆炸形 1 28"/>
          <p:cNvSpPr/>
          <p:nvPr/>
        </p:nvSpPr>
        <p:spPr>
          <a:xfrm>
            <a:off x="518795" y="5311140"/>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653155" y="6048375"/>
            <a:ext cx="4334510"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285615" y="571182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557645" y="571182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59385" y="179070"/>
            <a:ext cx="3441700" cy="2940050"/>
          </a:xfrm>
          <a:prstGeom prst="rect">
            <a:avLst/>
          </a:prstGeom>
          <a:ln>
            <a:solidFill>
              <a:srgbClr val="002060"/>
            </a:solidFill>
          </a:ln>
        </p:spPr>
      </p:pic>
      <p:pic>
        <p:nvPicPr>
          <p:cNvPr id="103" name="图片 102"/>
          <p:cNvPicPr/>
          <p:nvPr/>
        </p:nvPicPr>
        <p:blipFill>
          <a:blip r:embed="rId2"/>
          <a:stretch>
            <a:fillRect/>
          </a:stretch>
        </p:blipFill>
        <p:spPr>
          <a:xfrm>
            <a:off x="3653155" y="90805"/>
            <a:ext cx="4267835" cy="3211195"/>
          </a:xfrm>
          <a:prstGeom prst="rect">
            <a:avLst/>
          </a:prstGeom>
          <a:noFill/>
          <a:ln w="9525">
            <a:noFill/>
          </a:ln>
        </p:spPr>
      </p:pic>
      <p:pic>
        <p:nvPicPr>
          <p:cNvPr id="4" name="图片 3"/>
          <p:cNvPicPr>
            <a:picLocks noChangeAspect="1"/>
          </p:cNvPicPr>
          <p:nvPr/>
        </p:nvPicPr>
        <p:blipFill>
          <a:blip r:embed="rId3"/>
          <a:stretch>
            <a:fillRect/>
          </a:stretch>
        </p:blipFill>
        <p:spPr>
          <a:xfrm>
            <a:off x="387350" y="3301365"/>
            <a:ext cx="2774315" cy="782320"/>
          </a:xfrm>
          <a:prstGeom prst="rect">
            <a:avLst/>
          </a:prstGeom>
        </p:spPr>
      </p:pic>
      <p:pic>
        <p:nvPicPr>
          <p:cNvPr id="6" name="图片 5"/>
          <p:cNvPicPr>
            <a:picLocks noChangeAspect="1"/>
          </p:cNvPicPr>
          <p:nvPr/>
        </p:nvPicPr>
        <p:blipFill>
          <a:blip r:embed="rId4"/>
          <a:stretch>
            <a:fillRect/>
          </a:stretch>
        </p:blipFill>
        <p:spPr>
          <a:xfrm>
            <a:off x="288290" y="4083685"/>
            <a:ext cx="2808605" cy="699135"/>
          </a:xfrm>
          <a:prstGeom prst="rect">
            <a:avLst/>
          </a:prstGeom>
        </p:spPr>
      </p:pic>
      <p:pic>
        <p:nvPicPr>
          <p:cNvPr id="7" name="图片 6"/>
          <p:cNvPicPr>
            <a:picLocks noChangeAspect="1"/>
          </p:cNvPicPr>
          <p:nvPr/>
        </p:nvPicPr>
        <p:blipFill>
          <a:blip r:embed="rId5"/>
          <a:stretch>
            <a:fillRect/>
          </a:stretch>
        </p:blipFill>
        <p:spPr>
          <a:xfrm>
            <a:off x="3601085" y="3302000"/>
            <a:ext cx="4585335" cy="2409825"/>
          </a:xfrm>
          <a:prstGeom prst="rect">
            <a:avLst/>
          </a:prstGeom>
        </p:spPr>
      </p:pic>
      <p:pic>
        <p:nvPicPr>
          <p:cNvPr id="11" name="图片 10"/>
          <p:cNvPicPr>
            <a:picLocks noChangeAspect="1"/>
          </p:cNvPicPr>
          <p:nvPr/>
        </p:nvPicPr>
        <p:blipFill>
          <a:blip r:embed="rId6"/>
          <a:stretch>
            <a:fillRect/>
          </a:stretch>
        </p:blipFill>
        <p:spPr>
          <a:xfrm>
            <a:off x="8186420" y="835025"/>
            <a:ext cx="3976370" cy="4877435"/>
          </a:xfrm>
          <a:prstGeom prst="rect">
            <a:avLst/>
          </a:prstGeom>
          <a:ln>
            <a:solidFill>
              <a:srgbClr val="002060"/>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1248410" y="4675505"/>
            <a:ext cx="2349500" cy="398780"/>
          </a:xfrm>
          <a:prstGeom prst="rect">
            <a:avLst/>
          </a:prstGeom>
          <a:noFill/>
        </p:spPr>
        <p:txBody>
          <a:bodyPr wrap="square" rtlCol="0">
            <a:spAutoFit/>
          </a:bodyPr>
          <a:p>
            <a:r>
              <a:rPr lang="zh-CN" altLang="en-US" sz="2000" b="1"/>
              <a:t>囯际权威安全认证</a:t>
            </a:r>
            <a:endParaRPr lang="zh-CN" altLang="en-US" sz="2000" b="1"/>
          </a:p>
        </p:txBody>
      </p:sp>
      <p:sp>
        <p:nvSpPr>
          <p:cNvPr id="29" name="爆炸形 1 28"/>
          <p:cNvSpPr/>
          <p:nvPr/>
        </p:nvSpPr>
        <p:spPr>
          <a:xfrm>
            <a:off x="1078865" y="5189855"/>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967480" y="5671185"/>
            <a:ext cx="4174490"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524375" y="535368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840855" y="535368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00430" y="100330"/>
            <a:ext cx="3435350" cy="2978150"/>
          </a:xfrm>
          <a:prstGeom prst="rect">
            <a:avLst/>
          </a:prstGeom>
          <a:ln>
            <a:solidFill>
              <a:srgbClr val="002060"/>
            </a:solidFill>
          </a:ln>
        </p:spPr>
      </p:pic>
      <p:pic>
        <p:nvPicPr>
          <p:cNvPr id="104" name="图片 103"/>
          <p:cNvPicPr/>
          <p:nvPr/>
        </p:nvPicPr>
        <p:blipFill>
          <a:blip r:embed="rId2"/>
          <a:stretch>
            <a:fillRect/>
          </a:stretch>
        </p:blipFill>
        <p:spPr>
          <a:xfrm>
            <a:off x="4970780" y="116205"/>
            <a:ext cx="3109595" cy="3022600"/>
          </a:xfrm>
          <a:prstGeom prst="rect">
            <a:avLst/>
          </a:prstGeom>
          <a:noFill/>
          <a:ln w="9525">
            <a:noFill/>
          </a:ln>
        </p:spPr>
      </p:pic>
      <p:pic>
        <p:nvPicPr>
          <p:cNvPr id="3" name="图片 2"/>
          <p:cNvPicPr>
            <a:picLocks noChangeAspect="1"/>
          </p:cNvPicPr>
          <p:nvPr/>
        </p:nvPicPr>
        <p:blipFill>
          <a:blip r:embed="rId3"/>
          <a:stretch>
            <a:fillRect/>
          </a:stretch>
        </p:blipFill>
        <p:spPr>
          <a:xfrm>
            <a:off x="8225155" y="183515"/>
            <a:ext cx="3966210" cy="6319520"/>
          </a:xfrm>
          <a:prstGeom prst="rect">
            <a:avLst/>
          </a:prstGeom>
        </p:spPr>
      </p:pic>
      <p:pic>
        <p:nvPicPr>
          <p:cNvPr id="4" name="图片 3"/>
          <p:cNvPicPr>
            <a:picLocks noChangeAspect="1"/>
          </p:cNvPicPr>
          <p:nvPr/>
        </p:nvPicPr>
        <p:blipFill>
          <a:blip r:embed="rId4"/>
          <a:stretch>
            <a:fillRect/>
          </a:stretch>
        </p:blipFill>
        <p:spPr>
          <a:xfrm>
            <a:off x="3971290" y="3138170"/>
            <a:ext cx="4170680" cy="2215515"/>
          </a:xfrm>
          <a:prstGeom prst="rect">
            <a:avLst/>
          </a:prstGeom>
        </p:spPr>
      </p:pic>
      <p:pic>
        <p:nvPicPr>
          <p:cNvPr id="6" name="图片 5"/>
          <p:cNvPicPr>
            <a:picLocks noChangeAspect="1"/>
          </p:cNvPicPr>
          <p:nvPr/>
        </p:nvPicPr>
        <p:blipFill>
          <a:blip r:embed="rId5"/>
          <a:stretch>
            <a:fillRect/>
          </a:stretch>
        </p:blipFill>
        <p:spPr>
          <a:xfrm>
            <a:off x="1078865" y="3093720"/>
            <a:ext cx="2888615" cy="862965"/>
          </a:xfrm>
          <a:prstGeom prst="rect">
            <a:avLst/>
          </a:prstGeom>
        </p:spPr>
      </p:pic>
      <p:pic>
        <p:nvPicPr>
          <p:cNvPr id="7" name="图片 6"/>
          <p:cNvPicPr>
            <a:picLocks noChangeAspect="1"/>
          </p:cNvPicPr>
          <p:nvPr/>
        </p:nvPicPr>
        <p:blipFill>
          <a:blip r:embed="rId6"/>
          <a:stretch>
            <a:fillRect/>
          </a:stretch>
        </p:blipFill>
        <p:spPr>
          <a:xfrm>
            <a:off x="1022350" y="3872230"/>
            <a:ext cx="2945130" cy="7270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975360" y="4999990"/>
            <a:ext cx="2811145" cy="460375"/>
          </a:xfrm>
          <a:prstGeom prst="rect">
            <a:avLst/>
          </a:prstGeom>
          <a:noFill/>
        </p:spPr>
        <p:txBody>
          <a:bodyPr wrap="square" rtlCol="0">
            <a:spAutoFit/>
          </a:bodyPr>
          <a:p>
            <a:r>
              <a:rPr lang="en-US" altLang="zh-CN" sz="2400" b="1"/>
              <a:t> </a:t>
            </a:r>
            <a:r>
              <a:rPr lang="zh-CN" altLang="en-US" sz="2400" b="1"/>
              <a:t>囯际权威安全认证</a:t>
            </a:r>
            <a:endParaRPr lang="zh-CN" altLang="en-US" sz="2400" b="1"/>
          </a:p>
        </p:txBody>
      </p:sp>
      <p:sp>
        <p:nvSpPr>
          <p:cNvPr id="29" name="爆炸形 1 28"/>
          <p:cNvSpPr/>
          <p:nvPr/>
        </p:nvSpPr>
        <p:spPr>
          <a:xfrm>
            <a:off x="1086485" y="5412740"/>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4133215" y="5827395"/>
            <a:ext cx="3522980" cy="368300"/>
          </a:xfrm>
          <a:prstGeom prst="rect">
            <a:avLst/>
          </a:prstGeom>
          <a:noFill/>
          <a:ln>
            <a:solidFill>
              <a:srgbClr val="002060"/>
            </a:solidFill>
          </a:ln>
        </p:spPr>
        <p:txBody>
          <a:bodyPr wrap="square" rtlCol="0">
            <a:spAutoFit/>
          </a:bodyPr>
          <a:p>
            <a:r>
              <a:rPr lang="zh-CN" altLang="en-US" b="1">
                <a:solidFill>
                  <a:srgbClr val="FF0000"/>
                </a:solidFill>
              </a:rPr>
              <a:t>我们会员价</a:t>
            </a:r>
            <a:r>
              <a:rPr lang="en-US" altLang="zh-CN"/>
              <a:t>              </a:t>
            </a:r>
            <a:r>
              <a:rPr lang="zh-CN" altLang="en-US" b="1"/>
              <a:t>同行零售价</a:t>
            </a:r>
            <a:endParaRPr lang="zh-CN" altLang="en-US" b="1"/>
          </a:p>
        </p:txBody>
      </p:sp>
      <p:sp>
        <p:nvSpPr>
          <p:cNvPr id="9" name="上箭头 8"/>
          <p:cNvSpPr/>
          <p:nvPr/>
        </p:nvSpPr>
        <p:spPr>
          <a:xfrm>
            <a:off x="4546600" y="550418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706870" y="551180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669290" y="149225"/>
            <a:ext cx="3422650" cy="2940050"/>
          </a:xfrm>
          <a:prstGeom prst="rect">
            <a:avLst/>
          </a:prstGeom>
          <a:ln>
            <a:solidFill>
              <a:srgbClr val="002060"/>
            </a:solidFill>
          </a:ln>
        </p:spPr>
      </p:pic>
      <p:pic>
        <p:nvPicPr>
          <p:cNvPr id="105" name="图片 104"/>
          <p:cNvPicPr/>
          <p:nvPr/>
        </p:nvPicPr>
        <p:blipFill>
          <a:blip r:embed="rId2"/>
          <a:stretch>
            <a:fillRect/>
          </a:stretch>
        </p:blipFill>
        <p:spPr>
          <a:xfrm>
            <a:off x="4248785" y="0"/>
            <a:ext cx="3694430" cy="3484880"/>
          </a:xfrm>
          <a:prstGeom prst="rect">
            <a:avLst/>
          </a:prstGeom>
          <a:noFill/>
          <a:ln w="9525">
            <a:noFill/>
          </a:ln>
        </p:spPr>
      </p:pic>
      <p:pic>
        <p:nvPicPr>
          <p:cNvPr id="3" name="图片 2"/>
          <p:cNvPicPr>
            <a:picLocks noChangeAspect="1"/>
          </p:cNvPicPr>
          <p:nvPr/>
        </p:nvPicPr>
        <p:blipFill>
          <a:blip r:embed="rId3"/>
          <a:stretch>
            <a:fillRect/>
          </a:stretch>
        </p:blipFill>
        <p:spPr>
          <a:xfrm>
            <a:off x="8213090" y="149225"/>
            <a:ext cx="3860165" cy="6531610"/>
          </a:xfrm>
          <a:prstGeom prst="rect">
            <a:avLst/>
          </a:prstGeom>
          <a:ln>
            <a:solidFill>
              <a:srgbClr val="002060"/>
            </a:solidFill>
          </a:ln>
        </p:spPr>
      </p:pic>
      <p:pic>
        <p:nvPicPr>
          <p:cNvPr id="4" name="图片 3"/>
          <p:cNvPicPr>
            <a:picLocks noChangeAspect="1"/>
          </p:cNvPicPr>
          <p:nvPr/>
        </p:nvPicPr>
        <p:blipFill>
          <a:blip r:embed="rId4"/>
          <a:stretch>
            <a:fillRect/>
          </a:stretch>
        </p:blipFill>
        <p:spPr>
          <a:xfrm>
            <a:off x="508000" y="3417570"/>
            <a:ext cx="3584575" cy="840740"/>
          </a:xfrm>
          <a:prstGeom prst="rect">
            <a:avLst/>
          </a:prstGeom>
        </p:spPr>
      </p:pic>
      <p:pic>
        <p:nvPicPr>
          <p:cNvPr id="6" name="图片 5"/>
          <p:cNvPicPr>
            <a:picLocks noChangeAspect="1"/>
          </p:cNvPicPr>
          <p:nvPr/>
        </p:nvPicPr>
        <p:blipFill>
          <a:blip r:embed="rId5"/>
          <a:stretch>
            <a:fillRect/>
          </a:stretch>
        </p:blipFill>
        <p:spPr>
          <a:xfrm>
            <a:off x="753110" y="4262755"/>
            <a:ext cx="2865755" cy="695960"/>
          </a:xfrm>
          <a:prstGeom prst="rect">
            <a:avLst/>
          </a:prstGeom>
        </p:spPr>
      </p:pic>
      <p:pic>
        <p:nvPicPr>
          <p:cNvPr id="7" name="图片 6"/>
          <p:cNvPicPr>
            <a:picLocks noChangeAspect="1"/>
          </p:cNvPicPr>
          <p:nvPr/>
        </p:nvPicPr>
        <p:blipFill>
          <a:blip r:embed="rId6"/>
          <a:stretch>
            <a:fillRect/>
          </a:stretch>
        </p:blipFill>
        <p:spPr>
          <a:xfrm>
            <a:off x="4046220" y="3426460"/>
            <a:ext cx="4068445" cy="20777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900430" y="4909820"/>
            <a:ext cx="2349500" cy="398780"/>
          </a:xfrm>
          <a:prstGeom prst="rect">
            <a:avLst/>
          </a:prstGeom>
          <a:noFill/>
        </p:spPr>
        <p:txBody>
          <a:bodyPr wrap="square" rtlCol="0">
            <a:spAutoFit/>
          </a:bodyPr>
          <a:p>
            <a:r>
              <a:rPr lang="zh-CN" altLang="en-US" sz="2000" b="1"/>
              <a:t>囯际权威安全认证</a:t>
            </a:r>
            <a:endParaRPr lang="zh-CN" altLang="en-US" sz="2000" b="1"/>
          </a:p>
        </p:txBody>
      </p:sp>
      <p:sp>
        <p:nvSpPr>
          <p:cNvPr id="29" name="爆炸形 1 28"/>
          <p:cNvSpPr/>
          <p:nvPr/>
        </p:nvSpPr>
        <p:spPr>
          <a:xfrm>
            <a:off x="900430" y="5310505"/>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586480" y="5130165"/>
            <a:ext cx="3604895" cy="368300"/>
          </a:xfrm>
          <a:prstGeom prst="rect">
            <a:avLst/>
          </a:prstGeom>
          <a:noFill/>
          <a:ln>
            <a:solidFill>
              <a:srgbClr val="002060"/>
            </a:solidFill>
          </a:ln>
        </p:spPr>
        <p:txBody>
          <a:bodyPr wrap="square" rtlCol="0">
            <a:spAutoFit/>
          </a:bodyPr>
          <a:p>
            <a:r>
              <a:rPr lang="en-US" altLang="zh-CN" b="1">
                <a:solidFill>
                  <a:srgbClr val="FF0000"/>
                </a:solidFill>
              </a:rPr>
              <a:t>   </a:t>
            </a:r>
            <a:r>
              <a:rPr lang="zh-CN" altLang="en-US" b="1">
                <a:solidFill>
                  <a:srgbClr val="FF0000"/>
                </a:solidFill>
              </a:rPr>
              <a:t>我们会员价</a:t>
            </a:r>
            <a:r>
              <a:rPr lang="en-US" altLang="zh-CN"/>
              <a:t>            </a:t>
            </a:r>
            <a:r>
              <a:rPr lang="zh-CN" altLang="en-US" b="1"/>
              <a:t>同行零售价</a:t>
            </a:r>
            <a:endParaRPr lang="zh-CN" altLang="en-US" b="1"/>
          </a:p>
        </p:txBody>
      </p:sp>
      <p:sp>
        <p:nvSpPr>
          <p:cNvPr id="9" name="上箭头 8"/>
          <p:cNvSpPr/>
          <p:nvPr/>
        </p:nvSpPr>
        <p:spPr>
          <a:xfrm>
            <a:off x="4300220" y="481266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258560" y="481266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339725" y="289560"/>
            <a:ext cx="2658110" cy="2270760"/>
          </a:xfrm>
          <a:prstGeom prst="rect">
            <a:avLst/>
          </a:prstGeom>
          <a:ln>
            <a:solidFill>
              <a:srgbClr val="002060"/>
            </a:solidFill>
          </a:ln>
        </p:spPr>
      </p:pic>
      <p:pic>
        <p:nvPicPr>
          <p:cNvPr id="106" name="图片 105"/>
          <p:cNvPicPr/>
          <p:nvPr/>
        </p:nvPicPr>
        <p:blipFill>
          <a:blip r:embed="rId2"/>
          <a:stretch>
            <a:fillRect/>
          </a:stretch>
        </p:blipFill>
        <p:spPr>
          <a:xfrm>
            <a:off x="3586480" y="13335"/>
            <a:ext cx="3514090" cy="2806700"/>
          </a:xfrm>
          <a:prstGeom prst="rect">
            <a:avLst/>
          </a:prstGeom>
          <a:noFill/>
          <a:ln w="9525">
            <a:noFill/>
          </a:ln>
        </p:spPr>
      </p:pic>
      <p:pic>
        <p:nvPicPr>
          <p:cNvPr id="4" name="图片 3"/>
          <p:cNvPicPr>
            <a:picLocks noChangeAspect="1"/>
          </p:cNvPicPr>
          <p:nvPr/>
        </p:nvPicPr>
        <p:blipFill>
          <a:blip r:embed="rId3"/>
          <a:stretch>
            <a:fillRect/>
          </a:stretch>
        </p:blipFill>
        <p:spPr>
          <a:xfrm>
            <a:off x="129540" y="3533775"/>
            <a:ext cx="3317875" cy="1374140"/>
          </a:xfrm>
          <a:prstGeom prst="rect">
            <a:avLst/>
          </a:prstGeom>
        </p:spPr>
      </p:pic>
      <p:pic>
        <p:nvPicPr>
          <p:cNvPr id="6" name="图片 5"/>
          <p:cNvPicPr>
            <a:picLocks noChangeAspect="1"/>
          </p:cNvPicPr>
          <p:nvPr/>
        </p:nvPicPr>
        <p:blipFill>
          <a:blip r:embed="rId4"/>
          <a:stretch>
            <a:fillRect/>
          </a:stretch>
        </p:blipFill>
        <p:spPr>
          <a:xfrm>
            <a:off x="180975" y="2707005"/>
            <a:ext cx="3232150" cy="721995"/>
          </a:xfrm>
          <a:prstGeom prst="rect">
            <a:avLst/>
          </a:prstGeom>
        </p:spPr>
      </p:pic>
      <p:pic>
        <p:nvPicPr>
          <p:cNvPr id="7" name="图片 6"/>
          <p:cNvPicPr>
            <a:picLocks noChangeAspect="1"/>
          </p:cNvPicPr>
          <p:nvPr/>
        </p:nvPicPr>
        <p:blipFill>
          <a:blip r:embed="rId5"/>
          <a:stretch>
            <a:fillRect/>
          </a:stretch>
        </p:blipFill>
        <p:spPr>
          <a:xfrm>
            <a:off x="3586480" y="2715895"/>
            <a:ext cx="4278630" cy="2096770"/>
          </a:xfrm>
          <a:prstGeom prst="rect">
            <a:avLst/>
          </a:prstGeom>
        </p:spPr>
      </p:pic>
      <p:pic>
        <p:nvPicPr>
          <p:cNvPr id="11" name="图片 10"/>
          <p:cNvPicPr>
            <a:picLocks noChangeAspect="1"/>
          </p:cNvPicPr>
          <p:nvPr/>
        </p:nvPicPr>
        <p:blipFill>
          <a:blip r:embed="rId6"/>
          <a:stretch>
            <a:fillRect/>
          </a:stretch>
        </p:blipFill>
        <p:spPr>
          <a:xfrm>
            <a:off x="7826375" y="321945"/>
            <a:ext cx="4312285" cy="6248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1010920" y="5033645"/>
            <a:ext cx="2349500" cy="398780"/>
          </a:xfrm>
          <a:prstGeom prst="rect">
            <a:avLst/>
          </a:prstGeom>
          <a:noFill/>
        </p:spPr>
        <p:txBody>
          <a:bodyPr wrap="square" rtlCol="0">
            <a:spAutoFit/>
          </a:bodyPr>
          <a:p>
            <a:r>
              <a:rPr lang="zh-CN" altLang="en-US" sz="2000" b="1"/>
              <a:t>囯际权威安全认证</a:t>
            </a:r>
            <a:endParaRPr lang="zh-CN" altLang="en-US" sz="2000" b="1"/>
          </a:p>
        </p:txBody>
      </p:sp>
      <p:sp>
        <p:nvSpPr>
          <p:cNvPr id="29" name="爆炸形 1 28"/>
          <p:cNvSpPr/>
          <p:nvPr/>
        </p:nvSpPr>
        <p:spPr>
          <a:xfrm>
            <a:off x="900430" y="5398770"/>
            <a:ext cx="2199005" cy="13696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3526155" y="5553075"/>
            <a:ext cx="4319905"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152265" y="523557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409055" y="523557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415925" y="229235"/>
            <a:ext cx="3110230" cy="2642870"/>
          </a:xfrm>
          <a:prstGeom prst="rect">
            <a:avLst/>
          </a:prstGeom>
          <a:ln>
            <a:solidFill>
              <a:srgbClr val="002060"/>
            </a:solidFill>
          </a:ln>
        </p:spPr>
      </p:pic>
      <p:pic>
        <p:nvPicPr>
          <p:cNvPr id="107" name="图片 106"/>
          <p:cNvPicPr/>
          <p:nvPr/>
        </p:nvPicPr>
        <p:blipFill>
          <a:blip r:embed="rId2"/>
          <a:stretch>
            <a:fillRect/>
          </a:stretch>
        </p:blipFill>
        <p:spPr>
          <a:xfrm>
            <a:off x="4502785" y="52705"/>
            <a:ext cx="2835275" cy="2819400"/>
          </a:xfrm>
          <a:prstGeom prst="rect">
            <a:avLst/>
          </a:prstGeom>
          <a:noFill/>
          <a:ln w="9525">
            <a:noFill/>
          </a:ln>
        </p:spPr>
      </p:pic>
      <p:pic>
        <p:nvPicPr>
          <p:cNvPr id="4" name="图片 3"/>
          <p:cNvPicPr>
            <a:picLocks noChangeAspect="1"/>
          </p:cNvPicPr>
          <p:nvPr/>
        </p:nvPicPr>
        <p:blipFill>
          <a:blip r:embed="rId3"/>
          <a:stretch>
            <a:fillRect/>
          </a:stretch>
        </p:blipFill>
        <p:spPr>
          <a:xfrm>
            <a:off x="8046720" y="1353820"/>
            <a:ext cx="4096385" cy="3766820"/>
          </a:xfrm>
          <a:prstGeom prst="rect">
            <a:avLst/>
          </a:prstGeom>
          <a:ln>
            <a:solidFill>
              <a:srgbClr val="002060"/>
            </a:solidFill>
          </a:ln>
        </p:spPr>
      </p:pic>
      <p:pic>
        <p:nvPicPr>
          <p:cNvPr id="6" name="图片 5"/>
          <p:cNvPicPr>
            <a:picLocks noChangeAspect="1"/>
          </p:cNvPicPr>
          <p:nvPr/>
        </p:nvPicPr>
        <p:blipFill>
          <a:blip r:embed="rId4"/>
          <a:stretch>
            <a:fillRect/>
          </a:stretch>
        </p:blipFill>
        <p:spPr>
          <a:xfrm>
            <a:off x="531495" y="3881120"/>
            <a:ext cx="2828925" cy="1152525"/>
          </a:xfrm>
          <a:prstGeom prst="rect">
            <a:avLst/>
          </a:prstGeom>
        </p:spPr>
      </p:pic>
      <p:pic>
        <p:nvPicPr>
          <p:cNvPr id="7" name="图片 6"/>
          <p:cNvPicPr>
            <a:picLocks noChangeAspect="1"/>
          </p:cNvPicPr>
          <p:nvPr/>
        </p:nvPicPr>
        <p:blipFill>
          <a:blip r:embed="rId5"/>
          <a:stretch>
            <a:fillRect/>
          </a:stretch>
        </p:blipFill>
        <p:spPr>
          <a:xfrm>
            <a:off x="531495" y="3283585"/>
            <a:ext cx="2828925" cy="536575"/>
          </a:xfrm>
          <a:prstGeom prst="rect">
            <a:avLst/>
          </a:prstGeom>
        </p:spPr>
      </p:pic>
      <p:pic>
        <p:nvPicPr>
          <p:cNvPr id="11" name="图片 10"/>
          <p:cNvPicPr>
            <a:picLocks noChangeAspect="1"/>
          </p:cNvPicPr>
          <p:nvPr/>
        </p:nvPicPr>
        <p:blipFill>
          <a:blip r:embed="rId6"/>
          <a:stretch>
            <a:fillRect/>
          </a:stretch>
        </p:blipFill>
        <p:spPr>
          <a:xfrm>
            <a:off x="3591560" y="2994660"/>
            <a:ext cx="4363720" cy="22409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666750" y="5344160"/>
            <a:ext cx="2565400" cy="368300"/>
          </a:xfrm>
          <a:prstGeom prst="rect">
            <a:avLst/>
          </a:prstGeom>
          <a:noFill/>
        </p:spPr>
        <p:txBody>
          <a:bodyPr wrap="square" rtlCol="0">
            <a:spAutoFit/>
          </a:bodyPr>
          <a:p>
            <a:r>
              <a:rPr lang="en-US" altLang="zh-CN" b="1"/>
              <a:t>26</a:t>
            </a:r>
            <a:r>
              <a:rPr lang="zh-CN" altLang="zh-CN" b="1"/>
              <a:t>项</a:t>
            </a:r>
            <a:r>
              <a:rPr lang="zh-CN" altLang="en-US" b="1"/>
              <a:t>囯际权威安全认证</a:t>
            </a:r>
            <a:endParaRPr lang="zh-CN" altLang="en-US" b="1"/>
          </a:p>
        </p:txBody>
      </p:sp>
      <p:sp>
        <p:nvSpPr>
          <p:cNvPr id="29" name="爆炸形 1 28"/>
          <p:cNvSpPr/>
          <p:nvPr/>
        </p:nvSpPr>
        <p:spPr>
          <a:xfrm>
            <a:off x="574040" y="5712460"/>
            <a:ext cx="2750820" cy="105219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b="1">
                <a:solidFill>
                  <a:srgbClr val="002060"/>
                </a:solidFill>
                <a:sym typeface="+mn-ea"/>
              </a:rPr>
              <a:t>90</a:t>
            </a:r>
            <a:r>
              <a:rPr lang="zh-CN" altLang="zh-CN" sz="1200" b="1">
                <a:solidFill>
                  <a:srgbClr val="002060"/>
                </a:solidFill>
                <a:sym typeface="+mn-ea"/>
              </a:rPr>
              <a:t>天无理由</a:t>
            </a:r>
            <a:endParaRPr lang="zh-CN" altLang="zh-CN" sz="1200" b="1">
              <a:solidFill>
                <a:srgbClr val="002060"/>
              </a:solidFill>
              <a:sym typeface="+mn-ea"/>
            </a:endParaRPr>
          </a:p>
          <a:p>
            <a:pPr algn="ctr"/>
            <a:r>
              <a:rPr lang="zh-CN" altLang="zh-CN" sz="1200" b="1">
                <a:solidFill>
                  <a:srgbClr val="002060"/>
                </a:solidFill>
                <a:sym typeface="+mn-ea"/>
              </a:rPr>
              <a:t>空瓶退货</a:t>
            </a:r>
            <a:endParaRPr lang="zh-CN" altLang="zh-CN" sz="1200" b="1">
              <a:solidFill>
                <a:srgbClr val="002060"/>
              </a:solidFill>
              <a:sym typeface="+mn-ea"/>
            </a:endParaRPr>
          </a:p>
        </p:txBody>
      </p:sp>
      <p:sp>
        <p:nvSpPr>
          <p:cNvPr id="8" name="文本框 7"/>
          <p:cNvSpPr txBox="1"/>
          <p:nvPr/>
        </p:nvSpPr>
        <p:spPr>
          <a:xfrm>
            <a:off x="4017645" y="5741670"/>
            <a:ext cx="4173220" cy="460375"/>
          </a:xfrm>
          <a:prstGeom prst="rect">
            <a:avLst/>
          </a:prstGeom>
          <a:noFill/>
          <a:ln>
            <a:solidFill>
              <a:srgbClr val="002060"/>
            </a:solidFill>
          </a:ln>
        </p:spPr>
        <p:txBody>
          <a:bodyPr wrap="square" rtlCol="0">
            <a:spAutoFit/>
          </a:bodyPr>
          <a:p>
            <a:r>
              <a:rPr lang="zh-CN" altLang="en-US" sz="2400" b="1">
                <a:solidFill>
                  <a:srgbClr val="FF0000"/>
                </a:solidFill>
              </a:rPr>
              <a:t>我们会员价</a:t>
            </a:r>
            <a:r>
              <a:rPr lang="en-US" altLang="zh-CN" sz="2400"/>
              <a:t>       </a:t>
            </a:r>
            <a:r>
              <a:rPr lang="zh-CN" altLang="en-US" sz="2400" b="1"/>
              <a:t>同行零售价</a:t>
            </a:r>
            <a:endParaRPr lang="zh-CN" altLang="en-US" sz="2400" b="1"/>
          </a:p>
        </p:txBody>
      </p:sp>
      <p:sp>
        <p:nvSpPr>
          <p:cNvPr id="9" name="上箭头 8"/>
          <p:cNvSpPr/>
          <p:nvPr/>
        </p:nvSpPr>
        <p:spPr>
          <a:xfrm>
            <a:off x="4658360" y="539496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803390" y="539496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216535" y="82550"/>
            <a:ext cx="3016250" cy="2392045"/>
          </a:xfrm>
          <a:prstGeom prst="rect">
            <a:avLst/>
          </a:prstGeom>
          <a:ln>
            <a:solidFill>
              <a:srgbClr val="002060"/>
            </a:solidFill>
          </a:ln>
        </p:spPr>
      </p:pic>
      <p:pic>
        <p:nvPicPr>
          <p:cNvPr id="108" name="图片 107"/>
          <p:cNvPicPr/>
          <p:nvPr/>
        </p:nvPicPr>
        <p:blipFill>
          <a:blip r:embed="rId2"/>
          <a:stretch>
            <a:fillRect/>
          </a:stretch>
        </p:blipFill>
        <p:spPr>
          <a:xfrm>
            <a:off x="3963670" y="-115570"/>
            <a:ext cx="3620135" cy="3301365"/>
          </a:xfrm>
          <a:prstGeom prst="rect">
            <a:avLst/>
          </a:prstGeom>
          <a:noFill/>
          <a:ln w="9525">
            <a:noFill/>
          </a:ln>
        </p:spPr>
      </p:pic>
      <p:pic>
        <p:nvPicPr>
          <p:cNvPr id="4" name="图片 3"/>
          <p:cNvPicPr>
            <a:picLocks noChangeAspect="1"/>
          </p:cNvPicPr>
          <p:nvPr/>
        </p:nvPicPr>
        <p:blipFill>
          <a:blip r:embed="rId3"/>
          <a:stretch>
            <a:fillRect/>
          </a:stretch>
        </p:blipFill>
        <p:spPr>
          <a:xfrm>
            <a:off x="8329930" y="153035"/>
            <a:ext cx="3729990" cy="5904230"/>
          </a:xfrm>
          <a:prstGeom prst="rect">
            <a:avLst/>
          </a:prstGeom>
        </p:spPr>
      </p:pic>
      <p:pic>
        <p:nvPicPr>
          <p:cNvPr id="6" name="图片 5"/>
          <p:cNvPicPr>
            <a:picLocks noChangeAspect="1"/>
          </p:cNvPicPr>
          <p:nvPr/>
        </p:nvPicPr>
        <p:blipFill>
          <a:blip r:embed="rId4"/>
          <a:stretch>
            <a:fillRect/>
          </a:stretch>
        </p:blipFill>
        <p:spPr>
          <a:xfrm>
            <a:off x="4017645" y="3279140"/>
            <a:ext cx="4173220" cy="2115820"/>
          </a:xfrm>
          <a:prstGeom prst="rect">
            <a:avLst/>
          </a:prstGeom>
        </p:spPr>
      </p:pic>
      <p:pic>
        <p:nvPicPr>
          <p:cNvPr id="7" name="图片 6"/>
          <p:cNvPicPr>
            <a:picLocks noChangeAspect="1"/>
          </p:cNvPicPr>
          <p:nvPr/>
        </p:nvPicPr>
        <p:blipFill>
          <a:blip r:embed="rId5"/>
          <a:stretch>
            <a:fillRect/>
          </a:stretch>
        </p:blipFill>
        <p:spPr>
          <a:xfrm>
            <a:off x="334010" y="2527300"/>
            <a:ext cx="2990850" cy="1419225"/>
          </a:xfrm>
          <a:prstGeom prst="rect">
            <a:avLst/>
          </a:prstGeom>
        </p:spPr>
      </p:pic>
      <p:pic>
        <p:nvPicPr>
          <p:cNvPr id="11" name="图片 10"/>
          <p:cNvPicPr>
            <a:picLocks noChangeAspect="1"/>
          </p:cNvPicPr>
          <p:nvPr/>
        </p:nvPicPr>
        <p:blipFill>
          <a:blip r:embed="rId6"/>
          <a:stretch>
            <a:fillRect/>
          </a:stretch>
        </p:blipFill>
        <p:spPr>
          <a:xfrm>
            <a:off x="316230" y="3998595"/>
            <a:ext cx="3008630" cy="13455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微信图片_20240409164626"/>
          <p:cNvPicPr>
            <a:picLocks noChangeAspect="1"/>
          </p:cNvPicPr>
          <p:nvPr/>
        </p:nvPicPr>
        <p:blipFill>
          <a:blip r:embed="rId2"/>
          <a:stretch>
            <a:fillRect/>
          </a:stretch>
        </p:blipFill>
        <p:spPr>
          <a:xfrm>
            <a:off x="4036695" y="347345"/>
            <a:ext cx="3194050" cy="2893060"/>
          </a:xfrm>
          <a:prstGeom prst="rect">
            <a:avLst/>
          </a:prstGeom>
          <a:ln>
            <a:solidFill>
              <a:srgbClr val="002060"/>
            </a:solidFill>
          </a:ln>
        </p:spPr>
      </p:pic>
      <p:sp>
        <p:nvSpPr>
          <p:cNvPr id="3" name="文本框 2"/>
          <p:cNvSpPr txBox="1"/>
          <p:nvPr/>
        </p:nvSpPr>
        <p:spPr>
          <a:xfrm>
            <a:off x="4037330" y="0"/>
            <a:ext cx="3212465" cy="1481455"/>
          </a:xfrm>
          <a:prstGeom prst="rect">
            <a:avLst/>
          </a:prstGeom>
          <a:solidFill>
            <a:schemeClr val="accent2">
              <a:lumMod val="20000"/>
              <a:lumOff val="80000"/>
            </a:schemeClr>
          </a:solidFill>
          <a:ln>
            <a:solidFill>
              <a:srgbClr val="002060"/>
            </a:solidFill>
          </a:ln>
        </p:spPr>
        <p:txBody>
          <a:bodyPr wrap="square" rtlCol="0">
            <a:noAutofit/>
          </a:bodyPr>
          <a:p>
            <a:r>
              <a:rPr lang="en-US" altLang="zh-CN" sz="6600" b="1"/>
              <a:t>  </a:t>
            </a:r>
            <a:r>
              <a:rPr lang="en-US" altLang="zh-CN" sz="4800" b="1"/>
              <a:t> </a:t>
            </a:r>
            <a:r>
              <a:rPr lang="zh-CN" altLang="en-US" sz="4800" b="1"/>
              <a:t>开市客</a:t>
            </a:r>
            <a:endParaRPr lang="zh-CN" altLang="en-US" sz="4800" b="1"/>
          </a:p>
        </p:txBody>
      </p:sp>
      <p:sp>
        <p:nvSpPr>
          <p:cNvPr id="4" name="文本框 3"/>
          <p:cNvSpPr txBox="1"/>
          <p:nvPr/>
        </p:nvSpPr>
        <p:spPr>
          <a:xfrm>
            <a:off x="635" y="4089400"/>
            <a:ext cx="12191365" cy="2767330"/>
          </a:xfrm>
          <a:prstGeom prst="rect">
            <a:avLst/>
          </a:prstGeom>
          <a:solidFill>
            <a:schemeClr val="accent2">
              <a:lumMod val="20000"/>
              <a:lumOff val="80000"/>
            </a:schemeClr>
          </a:solidFill>
          <a:ln>
            <a:solidFill>
              <a:srgbClr val="002060"/>
            </a:solidFill>
          </a:ln>
        </p:spPr>
        <p:txBody>
          <a:bodyPr wrap="square" rtlCol="0" anchor="t">
            <a:noAutofit/>
          </a:bodyPr>
          <a:p>
            <a:pPr>
              <a:lnSpc>
                <a:spcPct val="130000"/>
              </a:lnSpc>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全球会员量已经超过</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1.2</a:t>
            </a:r>
            <a:r>
              <a:rPr lang="zh-CN" altLang="zh-CN" sz="2800" b="1">
                <a:latin typeface="微软雅黑" panose="020B0503020204020204" pitchFamily="34" charset="-122"/>
                <a:ea typeface="微软雅黑" panose="020B0503020204020204" pitchFamily="34" charset="-122"/>
                <a:cs typeface="微软雅黑" panose="020B0503020204020204" pitchFamily="34" charset="-122"/>
              </a:rPr>
              <a:t>亿，</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Costco会员分为，</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白卡会员</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黑卡会员</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$120</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Costco发布的2024年第一季财报显示营收</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578亿美元</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，同比增长6.2%，净利润为</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15.89亿美元，</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去年同期为</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13.64亿美元</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，均高于市场预期。</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微信图片_20240409181647"/>
          <p:cNvPicPr>
            <a:picLocks noChangeAspect="1"/>
          </p:cNvPicPr>
          <p:nvPr/>
        </p:nvPicPr>
        <p:blipFill>
          <a:blip r:embed="rId3"/>
          <a:stretch>
            <a:fillRect/>
          </a:stretch>
        </p:blipFill>
        <p:spPr>
          <a:xfrm>
            <a:off x="19685" y="0"/>
            <a:ext cx="3966845" cy="4089400"/>
          </a:xfrm>
          <a:prstGeom prst="rect">
            <a:avLst/>
          </a:prstGeom>
          <a:ln>
            <a:solidFill>
              <a:srgbClr val="002060"/>
            </a:solidFill>
          </a:ln>
        </p:spPr>
      </p:pic>
      <p:pic>
        <p:nvPicPr>
          <p:cNvPr id="6" name="图片 5" descr="微信图片_20240409181600"/>
          <p:cNvPicPr>
            <a:picLocks noChangeAspect="1"/>
          </p:cNvPicPr>
          <p:nvPr/>
        </p:nvPicPr>
        <p:blipFill>
          <a:blip r:embed="rId4"/>
          <a:stretch>
            <a:fillRect/>
          </a:stretch>
        </p:blipFill>
        <p:spPr>
          <a:xfrm>
            <a:off x="7300595" y="-635"/>
            <a:ext cx="4857115" cy="4090035"/>
          </a:xfrm>
          <a:prstGeom prst="rect">
            <a:avLst/>
          </a:prstGeom>
          <a:ln>
            <a:solidFill>
              <a:srgbClr val="002060"/>
            </a:solidFill>
          </a:ln>
        </p:spPr>
      </p:pic>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497840" y="5304790"/>
            <a:ext cx="2948305" cy="398780"/>
          </a:xfrm>
          <a:prstGeom prst="rect">
            <a:avLst/>
          </a:prstGeom>
          <a:noFill/>
        </p:spPr>
        <p:txBody>
          <a:bodyPr wrap="square" rtlCol="0">
            <a:spAutoFit/>
          </a:bodyPr>
          <a:p>
            <a:r>
              <a:rPr lang="en-US" altLang="zh-CN" sz="2000" b="1"/>
              <a:t>18</a:t>
            </a:r>
            <a:r>
              <a:rPr lang="zh-CN" altLang="zh-CN" sz="2000" b="1"/>
              <a:t>项</a:t>
            </a:r>
            <a:r>
              <a:rPr lang="zh-CN" altLang="en-US" sz="2000" b="1"/>
              <a:t>囯际权威安全认证</a:t>
            </a:r>
            <a:endParaRPr lang="zh-CN" altLang="en-US" sz="2000" b="1"/>
          </a:p>
        </p:txBody>
      </p:sp>
      <p:sp>
        <p:nvSpPr>
          <p:cNvPr id="29" name="爆炸形 1 28"/>
          <p:cNvSpPr/>
          <p:nvPr/>
        </p:nvSpPr>
        <p:spPr>
          <a:xfrm>
            <a:off x="749935" y="5621655"/>
            <a:ext cx="2696210" cy="104457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b="1">
                <a:solidFill>
                  <a:srgbClr val="002060"/>
                </a:solidFill>
                <a:sym typeface="+mn-ea"/>
              </a:rPr>
              <a:t>90</a:t>
            </a:r>
            <a:r>
              <a:rPr lang="zh-CN" altLang="zh-CN" sz="1200" b="1">
                <a:solidFill>
                  <a:srgbClr val="002060"/>
                </a:solidFill>
                <a:sym typeface="+mn-ea"/>
              </a:rPr>
              <a:t>天无理由</a:t>
            </a:r>
            <a:endParaRPr lang="zh-CN" altLang="zh-CN" sz="1200" b="1">
              <a:solidFill>
                <a:srgbClr val="002060"/>
              </a:solidFill>
              <a:sym typeface="+mn-ea"/>
            </a:endParaRPr>
          </a:p>
          <a:p>
            <a:pPr algn="ctr"/>
            <a:r>
              <a:rPr lang="zh-CN" altLang="zh-CN" sz="1200" b="1">
                <a:solidFill>
                  <a:srgbClr val="002060"/>
                </a:solidFill>
                <a:sym typeface="+mn-ea"/>
              </a:rPr>
              <a:t>空瓶退货</a:t>
            </a:r>
            <a:endParaRPr lang="zh-CN" altLang="zh-CN" sz="1200" b="1">
              <a:solidFill>
                <a:srgbClr val="002060"/>
              </a:solidFill>
              <a:sym typeface="+mn-ea"/>
            </a:endParaRPr>
          </a:p>
        </p:txBody>
      </p:sp>
      <p:sp>
        <p:nvSpPr>
          <p:cNvPr id="8" name="文本框 7"/>
          <p:cNvSpPr txBox="1"/>
          <p:nvPr/>
        </p:nvSpPr>
        <p:spPr>
          <a:xfrm>
            <a:off x="3838575" y="5826760"/>
            <a:ext cx="3500120" cy="368300"/>
          </a:xfrm>
          <a:prstGeom prst="rect">
            <a:avLst/>
          </a:prstGeom>
          <a:noFill/>
          <a:ln>
            <a:solidFill>
              <a:srgbClr val="002060"/>
            </a:solidFill>
          </a:ln>
        </p:spPr>
        <p:txBody>
          <a:bodyPr wrap="square" rtlCol="0">
            <a:spAutoFit/>
          </a:bodyPr>
          <a:p>
            <a:r>
              <a:rPr lang="zh-CN" altLang="en-US" b="1">
                <a:solidFill>
                  <a:srgbClr val="FF0000"/>
                </a:solidFill>
              </a:rPr>
              <a:t>我们会员价</a:t>
            </a:r>
            <a:r>
              <a:rPr lang="en-US" altLang="zh-CN"/>
              <a:t>            </a:t>
            </a:r>
            <a:r>
              <a:rPr lang="zh-CN" altLang="en-US" b="1"/>
              <a:t>同行零售价</a:t>
            </a:r>
            <a:endParaRPr lang="zh-CN" altLang="en-US" b="1"/>
          </a:p>
        </p:txBody>
      </p:sp>
      <p:sp>
        <p:nvSpPr>
          <p:cNvPr id="9" name="上箭头 8"/>
          <p:cNvSpPr/>
          <p:nvPr/>
        </p:nvSpPr>
        <p:spPr>
          <a:xfrm>
            <a:off x="4130040" y="548576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6208395" y="548576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363855" y="153670"/>
            <a:ext cx="2933065" cy="2566035"/>
          </a:xfrm>
          <a:prstGeom prst="rect">
            <a:avLst/>
          </a:prstGeom>
          <a:ln>
            <a:solidFill>
              <a:srgbClr val="002060"/>
            </a:solidFill>
          </a:ln>
        </p:spPr>
      </p:pic>
      <p:pic>
        <p:nvPicPr>
          <p:cNvPr id="109" name="图片 108"/>
          <p:cNvPicPr/>
          <p:nvPr/>
        </p:nvPicPr>
        <p:blipFill>
          <a:blip r:embed="rId2"/>
          <a:stretch>
            <a:fillRect/>
          </a:stretch>
        </p:blipFill>
        <p:spPr>
          <a:xfrm>
            <a:off x="3735070" y="153035"/>
            <a:ext cx="3476625" cy="3275965"/>
          </a:xfrm>
          <a:prstGeom prst="rect">
            <a:avLst/>
          </a:prstGeom>
          <a:noFill/>
          <a:ln w="9525">
            <a:noFill/>
          </a:ln>
        </p:spPr>
      </p:pic>
      <p:pic>
        <p:nvPicPr>
          <p:cNvPr id="4" name="图片 3"/>
          <p:cNvPicPr>
            <a:picLocks noChangeAspect="1"/>
          </p:cNvPicPr>
          <p:nvPr/>
        </p:nvPicPr>
        <p:blipFill>
          <a:blip r:embed="rId3"/>
          <a:stretch>
            <a:fillRect/>
          </a:stretch>
        </p:blipFill>
        <p:spPr>
          <a:xfrm>
            <a:off x="7662545" y="216535"/>
            <a:ext cx="4484370" cy="6449695"/>
          </a:xfrm>
          <a:prstGeom prst="rect">
            <a:avLst/>
          </a:prstGeom>
          <a:ln>
            <a:solidFill>
              <a:srgbClr val="002060"/>
            </a:solidFill>
          </a:ln>
        </p:spPr>
      </p:pic>
      <p:pic>
        <p:nvPicPr>
          <p:cNvPr id="6" name="图片 5"/>
          <p:cNvPicPr>
            <a:picLocks noChangeAspect="1"/>
          </p:cNvPicPr>
          <p:nvPr/>
        </p:nvPicPr>
        <p:blipFill>
          <a:blip r:embed="rId4"/>
          <a:stretch>
            <a:fillRect/>
          </a:stretch>
        </p:blipFill>
        <p:spPr>
          <a:xfrm>
            <a:off x="229235" y="2839085"/>
            <a:ext cx="3372485" cy="1117600"/>
          </a:xfrm>
          <a:prstGeom prst="rect">
            <a:avLst/>
          </a:prstGeom>
        </p:spPr>
      </p:pic>
      <p:pic>
        <p:nvPicPr>
          <p:cNvPr id="7" name="图片 6"/>
          <p:cNvPicPr>
            <a:picLocks noChangeAspect="1"/>
          </p:cNvPicPr>
          <p:nvPr/>
        </p:nvPicPr>
        <p:blipFill>
          <a:blip r:embed="rId5"/>
          <a:stretch>
            <a:fillRect/>
          </a:stretch>
        </p:blipFill>
        <p:spPr>
          <a:xfrm>
            <a:off x="229235" y="4028440"/>
            <a:ext cx="3351530" cy="1246505"/>
          </a:xfrm>
          <a:prstGeom prst="rect">
            <a:avLst/>
          </a:prstGeom>
        </p:spPr>
      </p:pic>
      <p:pic>
        <p:nvPicPr>
          <p:cNvPr id="11" name="图片 10"/>
          <p:cNvPicPr>
            <a:picLocks noChangeAspect="1"/>
          </p:cNvPicPr>
          <p:nvPr/>
        </p:nvPicPr>
        <p:blipFill>
          <a:blip r:embed="rId6"/>
          <a:stretch>
            <a:fillRect/>
          </a:stretch>
        </p:blipFill>
        <p:spPr>
          <a:xfrm>
            <a:off x="3596640" y="3449320"/>
            <a:ext cx="3984625" cy="203644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4" name="文本框 23"/>
          <p:cNvSpPr txBox="1"/>
          <p:nvPr/>
        </p:nvSpPr>
        <p:spPr>
          <a:xfrm>
            <a:off x="481330" y="5372735"/>
            <a:ext cx="2905125" cy="398780"/>
          </a:xfrm>
          <a:prstGeom prst="rect">
            <a:avLst/>
          </a:prstGeom>
          <a:noFill/>
        </p:spPr>
        <p:txBody>
          <a:bodyPr wrap="square" rtlCol="0">
            <a:spAutoFit/>
          </a:bodyPr>
          <a:p>
            <a:r>
              <a:rPr lang="en-US" altLang="zh-CN" sz="2000" b="1"/>
              <a:t>21</a:t>
            </a:r>
            <a:r>
              <a:rPr lang="zh-CN" altLang="zh-CN" sz="2000" b="1"/>
              <a:t>项</a:t>
            </a:r>
            <a:r>
              <a:rPr lang="zh-CN" altLang="en-US" sz="2000" b="1"/>
              <a:t>囯际权威安全认证</a:t>
            </a:r>
            <a:endParaRPr lang="zh-CN" altLang="en-US" sz="2000" b="1"/>
          </a:p>
        </p:txBody>
      </p:sp>
      <p:sp>
        <p:nvSpPr>
          <p:cNvPr id="29" name="爆炸形 1 28"/>
          <p:cNvSpPr/>
          <p:nvPr/>
        </p:nvSpPr>
        <p:spPr>
          <a:xfrm>
            <a:off x="2077720" y="5690235"/>
            <a:ext cx="2766060" cy="1099185"/>
          </a:xfrm>
          <a:prstGeom prst="irregularSeal1">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b="1">
                <a:solidFill>
                  <a:srgbClr val="002060"/>
                </a:solidFill>
                <a:sym typeface="+mn-ea"/>
              </a:rPr>
              <a:t>90</a:t>
            </a:r>
            <a:r>
              <a:rPr lang="zh-CN" altLang="zh-CN" sz="1000" b="1">
                <a:solidFill>
                  <a:srgbClr val="002060"/>
                </a:solidFill>
                <a:sym typeface="+mn-ea"/>
              </a:rPr>
              <a:t>天无理由</a:t>
            </a:r>
            <a:endParaRPr lang="zh-CN" altLang="zh-CN" sz="1000" b="1">
              <a:solidFill>
                <a:srgbClr val="002060"/>
              </a:solidFill>
              <a:sym typeface="+mn-ea"/>
            </a:endParaRPr>
          </a:p>
          <a:p>
            <a:pPr algn="ctr"/>
            <a:r>
              <a:rPr lang="zh-CN" altLang="zh-CN" sz="1000" b="1">
                <a:solidFill>
                  <a:srgbClr val="002060"/>
                </a:solidFill>
                <a:sym typeface="+mn-ea"/>
              </a:rPr>
              <a:t>空瓶退货</a:t>
            </a:r>
            <a:endParaRPr lang="zh-CN" altLang="zh-CN" sz="1000" b="1">
              <a:solidFill>
                <a:srgbClr val="002060"/>
              </a:solidFill>
              <a:sym typeface="+mn-ea"/>
            </a:endParaRPr>
          </a:p>
        </p:txBody>
      </p:sp>
      <p:sp>
        <p:nvSpPr>
          <p:cNvPr id="8" name="文本框 7"/>
          <p:cNvSpPr txBox="1"/>
          <p:nvPr/>
        </p:nvSpPr>
        <p:spPr>
          <a:xfrm>
            <a:off x="5203190" y="6111875"/>
            <a:ext cx="5420995" cy="368300"/>
          </a:xfrm>
          <a:prstGeom prst="rect">
            <a:avLst/>
          </a:prstGeom>
          <a:noFill/>
          <a:ln>
            <a:solidFill>
              <a:srgbClr val="002060"/>
            </a:solidFill>
          </a:ln>
        </p:spPr>
        <p:txBody>
          <a:bodyPr wrap="square" rtlCol="0">
            <a:spAutoFit/>
          </a:bodyPr>
          <a:p>
            <a:r>
              <a:rPr lang="zh-CN" altLang="en-US" b="1">
                <a:solidFill>
                  <a:srgbClr val="FF0000"/>
                </a:solidFill>
              </a:rPr>
              <a:t>我们会员价</a:t>
            </a:r>
            <a:r>
              <a:rPr lang="en-US" altLang="zh-CN"/>
              <a:t>                                         </a:t>
            </a:r>
            <a:r>
              <a:rPr lang="zh-CN" altLang="en-US" b="1"/>
              <a:t>同行零售价</a:t>
            </a:r>
            <a:endParaRPr lang="zh-CN" altLang="en-US" b="1"/>
          </a:p>
        </p:txBody>
      </p:sp>
      <p:sp>
        <p:nvSpPr>
          <p:cNvPr id="9" name="上箭头 8"/>
          <p:cNvSpPr/>
          <p:nvPr/>
        </p:nvSpPr>
        <p:spPr>
          <a:xfrm>
            <a:off x="5671185" y="577151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9469755" y="577151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66675" y="84455"/>
            <a:ext cx="3371850" cy="2882265"/>
          </a:xfrm>
          <a:prstGeom prst="rect">
            <a:avLst/>
          </a:prstGeom>
        </p:spPr>
      </p:pic>
      <p:pic>
        <p:nvPicPr>
          <p:cNvPr id="110" name="图片 109"/>
          <p:cNvPicPr/>
          <p:nvPr/>
        </p:nvPicPr>
        <p:blipFill>
          <a:blip r:embed="rId2"/>
          <a:stretch>
            <a:fillRect/>
          </a:stretch>
        </p:blipFill>
        <p:spPr>
          <a:xfrm>
            <a:off x="3312160" y="78740"/>
            <a:ext cx="3545840" cy="2953385"/>
          </a:xfrm>
          <a:prstGeom prst="rect">
            <a:avLst/>
          </a:prstGeom>
          <a:noFill/>
          <a:ln w="9525">
            <a:noFill/>
          </a:ln>
        </p:spPr>
      </p:pic>
      <p:pic>
        <p:nvPicPr>
          <p:cNvPr id="4" name="图片 3"/>
          <p:cNvPicPr>
            <a:picLocks noChangeAspect="1"/>
          </p:cNvPicPr>
          <p:nvPr/>
        </p:nvPicPr>
        <p:blipFill>
          <a:blip r:embed="rId3"/>
          <a:stretch>
            <a:fillRect/>
          </a:stretch>
        </p:blipFill>
        <p:spPr>
          <a:xfrm>
            <a:off x="6858000" y="83820"/>
            <a:ext cx="5334000" cy="2882900"/>
          </a:xfrm>
          <a:prstGeom prst="rect">
            <a:avLst/>
          </a:prstGeom>
          <a:ln>
            <a:solidFill>
              <a:srgbClr val="002060"/>
            </a:solidFill>
          </a:ln>
        </p:spPr>
      </p:pic>
      <p:pic>
        <p:nvPicPr>
          <p:cNvPr id="6" name="图片 5"/>
          <p:cNvPicPr>
            <a:picLocks noChangeAspect="1"/>
          </p:cNvPicPr>
          <p:nvPr/>
        </p:nvPicPr>
        <p:blipFill>
          <a:blip r:embed="rId4"/>
          <a:stretch>
            <a:fillRect/>
          </a:stretch>
        </p:blipFill>
        <p:spPr>
          <a:xfrm>
            <a:off x="4556125" y="3054985"/>
            <a:ext cx="7576820" cy="2693670"/>
          </a:xfrm>
          <a:prstGeom prst="rect">
            <a:avLst/>
          </a:prstGeom>
          <a:ln>
            <a:solidFill>
              <a:srgbClr val="002060"/>
            </a:solidFill>
          </a:ln>
        </p:spPr>
      </p:pic>
      <p:pic>
        <p:nvPicPr>
          <p:cNvPr id="7" name="图片 6"/>
          <p:cNvPicPr>
            <a:picLocks noChangeAspect="1"/>
          </p:cNvPicPr>
          <p:nvPr/>
        </p:nvPicPr>
        <p:blipFill>
          <a:blip r:embed="rId5"/>
          <a:stretch>
            <a:fillRect/>
          </a:stretch>
        </p:blipFill>
        <p:spPr>
          <a:xfrm>
            <a:off x="223520" y="4183380"/>
            <a:ext cx="2764790" cy="1167765"/>
          </a:xfrm>
          <a:prstGeom prst="rect">
            <a:avLst/>
          </a:prstGeom>
        </p:spPr>
      </p:pic>
      <p:pic>
        <p:nvPicPr>
          <p:cNvPr id="11" name="图片 10"/>
          <p:cNvPicPr>
            <a:picLocks noChangeAspect="1"/>
          </p:cNvPicPr>
          <p:nvPr/>
        </p:nvPicPr>
        <p:blipFill>
          <a:blip r:embed="rId6"/>
          <a:stretch>
            <a:fillRect/>
          </a:stretch>
        </p:blipFill>
        <p:spPr>
          <a:xfrm>
            <a:off x="310515" y="3181350"/>
            <a:ext cx="2677795" cy="92900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9" name="爆炸形 1 28"/>
          <p:cNvSpPr/>
          <p:nvPr/>
        </p:nvSpPr>
        <p:spPr>
          <a:xfrm>
            <a:off x="4751070" y="355600"/>
            <a:ext cx="2853690" cy="1898015"/>
          </a:xfrm>
          <a:prstGeom prst="irregularSeal1">
            <a:avLst/>
          </a:prstGeom>
          <a:solidFill>
            <a:srgbClr val="FFFF00"/>
          </a:soli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1330325" y="6373495"/>
            <a:ext cx="6382385" cy="368300"/>
          </a:xfrm>
          <a:prstGeom prst="rect">
            <a:avLst/>
          </a:prstGeom>
          <a:noFill/>
          <a:ln>
            <a:solidFill>
              <a:srgbClr val="002060"/>
            </a:solidFill>
          </a:ln>
        </p:spPr>
        <p:txBody>
          <a:bodyPr wrap="square" rtlCol="0">
            <a:spAutoFit/>
          </a:bodyPr>
          <a:p>
            <a:r>
              <a:rPr lang="en-US" altLang="zh-CN" b="1">
                <a:solidFill>
                  <a:srgbClr val="FF0000"/>
                </a:solidFill>
              </a:rPr>
              <a:t>      </a:t>
            </a:r>
            <a:r>
              <a:rPr lang="zh-CN" altLang="en-US" b="1">
                <a:solidFill>
                  <a:srgbClr val="FF0000"/>
                </a:solidFill>
              </a:rPr>
              <a:t>我们会员价</a:t>
            </a:r>
            <a:r>
              <a:rPr lang="en-US" altLang="zh-CN"/>
              <a:t>                                  </a:t>
            </a:r>
            <a:r>
              <a:rPr lang="zh-CN" altLang="en-US" b="1"/>
              <a:t>同行零售价</a:t>
            </a:r>
            <a:endParaRPr lang="zh-CN" altLang="en-US" b="1"/>
          </a:p>
        </p:txBody>
      </p:sp>
      <p:sp>
        <p:nvSpPr>
          <p:cNvPr id="9" name="上箭头 8"/>
          <p:cNvSpPr/>
          <p:nvPr/>
        </p:nvSpPr>
        <p:spPr>
          <a:xfrm>
            <a:off x="2186305" y="602297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5470525" y="6039485"/>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280160" y="79375"/>
            <a:ext cx="3289300" cy="2551430"/>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7874635" y="156845"/>
            <a:ext cx="4255770" cy="6413500"/>
          </a:xfrm>
          <a:prstGeom prst="rect">
            <a:avLst/>
          </a:prstGeom>
          <a:ln>
            <a:solidFill>
              <a:schemeClr val="tx1"/>
            </a:solidFill>
          </a:ln>
        </p:spPr>
      </p:pic>
      <p:pic>
        <p:nvPicPr>
          <p:cNvPr id="6" name="图片 5"/>
          <p:cNvPicPr>
            <a:picLocks noChangeAspect="1"/>
          </p:cNvPicPr>
          <p:nvPr/>
        </p:nvPicPr>
        <p:blipFill>
          <a:blip r:embed="rId3"/>
          <a:stretch>
            <a:fillRect/>
          </a:stretch>
        </p:blipFill>
        <p:spPr>
          <a:xfrm>
            <a:off x="1280795" y="2687320"/>
            <a:ext cx="6513195" cy="33356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sp>
        <p:nvSpPr>
          <p:cNvPr id="29" name="爆炸形 1 28"/>
          <p:cNvSpPr/>
          <p:nvPr/>
        </p:nvSpPr>
        <p:spPr>
          <a:xfrm>
            <a:off x="4300220" y="781050"/>
            <a:ext cx="3090545" cy="2136775"/>
          </a:xfrm>
          <a:prstGeom prst="irregularSeal1">
            <a:avLst/>
          </a:prstGeom>
          <a:solidFill>
            <a:srgbClr val="FFFF00"/>
          </a:solidFill>
          <a:ln>
            <a:solidFill>
              <a:schemeClr val="accent3"/>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rgbClr val="002060"/>
                </a:solidFill>
                <a:sym typeface="+mn-ea"/>
              </a:rPr>
              <a:t>90</a:t>
            </a:r>
            <a:r>
              <a:rPr lang="zh-CN" altLang="zh-CN" sz="1400" b="1">
                <a:solidFill>
                  <a:srgbClr val="002060"/>
                </a:solidFill>
                <a:sym typeface="+mn-ea"/>
              </a:rPr>
              <a:t>天无理由</a:t>
            </a:r>
            <a:endParaRPr lang="zh-CN" altLang="zh-CN" sz="1400" b="1">
              <a:solidFill>
                <a:srgbClr val="002060"/>
              </a:solidFill>
              <a:sym typeface="+mn-ea"/>
            </a:endParaRPr>
          </a:p>
          <a:p>
            <a:pPr algn="ctr"/>
            <a:r>
              <a:rPr lang="zh-CN" altLang="zh-CN" sz="1400" b="1">
                <a:solidFill>
                  <a:srgbClr val="002060"/>
                </a:solidFill>
                <a:sym typeface="+mn-ea"/>
              </a:rPr>
              <a:t>空瓶退货</a:t>
            </a:r>
            <a:endParaRPr lang="zh-CN" altLang="zh-CN" sz="1400" b="1">
              <a:solidFill>
                <a:srgbClr val="002060"/>
              </a:solidFill>
              <a:sym typeface="+mn-ea"/>
            </a:endParaRPr>
          </a:p>
        </p:txBody>
      </p:sp>
      <p:sp>
        <p:nvSpPr>
          <p:cNvPr id="8" name="文本框 7"/>
          <p:cNvSpPr txBox="1"/>
          <p:nvPr/>
        </p:nvSpPr>
        <p:spPr>
          <a:xfrm>
            <a:off x="525780" y="6202045"/>
            <a:ext cx="6786245" cy="368300"/>
          </a:xfrm>
          <a:prstGeom prst="rect">
            <a:avLst/>
          </a:prstGeom>
          <a:noFill/>
          <a:ln>
            <a:solidFill>
              <a:srgbClr val="002060"/>
            </a:solidFill>
          </a:ln>
        </p:spPr>
        <p:txBody>
          <a:bodyPr wrap="square" rtlCol="0">
            <a:spAutoFit/>
          </a:bodyPr>
          <a:p>
            <a:r>
              <a:rPr lang="zh-CN" altLang="en-US" b="1">
                <a:solidFill>
                  <a:srgbClr val="FF0000"/>
                </a:solidFill>
              </a:rPr>
              <a:t>我们会员价</a:t>
            </a:r>
            <a:r>
              <a:rPr lang="en-US" altLang="zh-CN"/>
              <a:t>                                               </a:t>
            </a:r>
            <a:r>
              <a:rPr lang="zh-CN" altLang="en-US" b="1"/>
              <a:t>同行零售价</a:t>
            </a:r>
            <a:endParaRPr lang="zh-CN" altLang="en-US" b="1"/>
          </a:p>
        </p:txBody>
      </p:sp>
      <p:sp>
        <p:nvSpPr>
          <p:cNvPr id="9" name="上箭头 8"/>
          <p:cNvSpPr/>
          <p:nvPr/>
        </p:nvSpPr>
        <p:spPr>
          <a:xfrm>
            <a:off x="934085" y="583692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上箭头 9"/>
          <p:cNvSpPr/>
          <p:nvPr/>
        </p:nvSpPr>
        <p:spPr>
          <a:xfrm>
            <a:off x="5097780" y="5836920"/>
            <a:ext cx="252730" cy="31750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459740" y="73025"/>
            <a:ext cx="3536315" cy="306832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7661910" y="181610"/>
            <a:ext cx="4394200" cy="6388735"/>
          </a:xfrm>
          <a:prstGeom prst="rect">
            <a:avLst/>
          </a:prstGeom>
          <a:ln>
            <a:solidFill>
              <a:schemeClr val="tx1"/>
            </a:solidFill>
          </a:ln>
        </p:spPr>
      </p:pic>
      <p:pic>
        <p:nvPicPr>
          <p:cNvPr id="4" name="图片 3"/>
          <p:cNvPicPr>
            <a:picLocks noChangeAspect="1"/>
          </p:cNvPicPr>
          <p:nvPr/>
        </p:nvPicPr>
        <p:blipFill>
          <a:blip r:embed="rId3"/>
          <a:stretch>
            <a:fillRect/>
          </a:stretch>
        </p:blipFill>
        <p:spPr>
          <a:xfrm>
            <a:off x="459740" y="3259455"/>
            <a:ext cx="6931660" cy="2529840"/>
          </a:xfrm>
          <a:prstGeom prst="rect">
            <a:avLst/>
          </a:prstGeom>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2481580" y="752475"/>
            <a:ext cx="6300470" cy="103505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solidFill>
                  <a:srgbClr val="002060"/>
                </a:solidFill>
                <a:sym typeface="+mn-ea"/>
              </a:rPr>
              <a:t>国际权威认证</a:t>
            </a:r>
            <a:endParaRPr lang="zh-CN" altLang="en-US" sz="3200" b="1">
              <a:solidFill>
                <a:srgbClr val="002060"/>
              </a:solidFill>
              <a:sym typeface="+mn-ea"/>
            </a:endParaRPr>
          </a:p>
        </p:txBody>
      </p:sp>
      <p:pic>
        <p:nvPicPr>
          <p:cNvPr id="4" name="图片 3" descr="微信图片_20240409220005"/>
          <p:cNvPicPr>
            <a:picLocks noChangeAspect="1"/>
          </p:cNvPicPr>
          <p:nvPr/>
        </p:nvPicPr>
        <p:blipFill>
          <a:blip r:embed="rId2"/>
          <a:stretch>
            <a:fillRect/>
          </a:stretch>
        </p:blipFill>
        <p:spPr>
          <a:xfrm>
            <a:off x="80645" y="3087370"/>
            <a:ext cx="12031980" cy="1732280"/>
          </a:xfrm>
          <a:prstGeom prst="rect">
            <a:avLst/>
          </a:prstGeom>
        </p:spPr>
      </p:pic>
      <p:sp>
        <p:nvSpPr>
          <p:cNvPr id="5" name="圆角矩形 4"/>
          <p:cNvSpPr/>
          <p:nvPr/>
        </p:nvSpPr>
        <p:spPr>
          <a:xfrm>
            <a:off x="-635" y="4710430"/>
            <a:ext cx="1676400" cy="94488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rgbClr val="002060"/>
                </a:solidFill>
              </a:rPr>
              <a:t>美国第三方组织认证</a:t>
            </a:r>
            <a:r>
              <a:rPr lang="en-US" altLang="zh-CN" sz="1400" b="1">
                <a:solidFill>
                  <a:srgbClr val="002060"/>
                </a:solidFill>
              </a:rPr>
              <a:t>0</a:t>
            </a:r>
            <a:r>
              <a:rPr lang="zh-CN" altLang="zh-CN" sz="1400" b="1">
                <a:solidFill>
                  <a:srgbClr val="002060"/>
                </a:solidFill>
              </a:rPr>
              <a:t>残忍标章</a:t>
            </a:r>
            <a:endParaRPr lang="zh-CN" altLang="zh-CN" sz="1400" b="1">
              <a:solidFill>
                <a:srgbClr val="002060"/>
              </a:solidFill>
            </a:endParaRPr>
          </a:p>
        </p:txBody>
      </p:sp>
      <p:sp>
        <p:nvSpPr>
          <p:cNvPr id="6" name="圆角矩形 5"/>
          <p:cNvSpPr/>
          <p:nvPr/>
        </p:nvSpPr>
        <p:spPr>
          <a:xfrm>
            <a:off x="1089660" y="1837055"/>
            <a:ext cx="1673860" cy="972820"/>
          </a:xfrm>
          <a:prstGeom prst="roundRect">
            <a:avLst/>
          </a:prstGeom>
          <a:solidFill>
            <a:srgbClr val="92D05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无麸质食品</a:t>
            </a:r>
            <a:endParaRPr lang="zh-CN" altLang="en-US" b="1">
              <a:solidFill>
                <a:srgbClr val="002060"/>
              </a:solidFill>
            </a:endParaRPr>
          </a:p>
          <a:p>
            <a:pPr algn="ctr"/>
            <a:r>
              <a:rPr lang="zh-CN" altLang="en-US" b="1">
                <a:solidFill>
                  <a:srgbClr val="002060"/>
                </a:solidFill>
              </a:rPr>
              <a:t>认证</a:t>
            </a:r>
            <a:endParaRPr lang="zh-CN" altLang="en-US" b="1">
              <a:solidFill>
                <a:srgbClr val="002060"/>
              </a:solidFill>
            </a:endParaRPr>
          </a:p>
        </p:txBody>
      </p:sp>
      <p:sp>
        <p:nvSpPr>
          <p:cNvPr id="7" name="圆角矩形 6"/>
          <p:cNvSpPr/>
          <p:nvPr/>
        </p:nvSpPr>
        <p:spPr>
          <a:xfrm>
            <a:off x="2269490" y="4702175"/>
            <a:ext cx="1523365" cy="94488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a:solidFill>
                  <a:srgbClr val="002060"/>
                </a:solidFill>
              </a:rPr>
              <a:t>美国食品药物管理局</a:t>
            </a:r>
            <a:r>
              <a:rPr lang="en-US" altLang="zh-CN" sz="1600" b="1">
                <a:solidFill>
                  <a:srgbClr val="002060"/>
                </a:solidFill>
              </a:rPr>
              <a:t>FDA</a:t>
            </a:r>
            <a:endParaRPr lang="zh-CN" altLang="en-US" sz="1600" b="1">
              <a:solidFill>
                <a:srgbClr val="002060"/>
              </a:solidFill>
            </a:endParaRPr>
          </a:p>
          <a:p>
            <a:pPr algn="ctr"/>
            <a:r>
              <a:rPr lang="zh-CN" altLang="en-US" sz="1600" b="1">
                <a:solidFill>
                  <a:srgbClr val="002060"/>
                </a:solidFill>
              </a:rPr>
              <a:t>良好制造规范</a:t>
            </a:r>
            <a:endParaRPr lang="zh-CN" altLang="en-US" sz="1600" b="1">
              <a:solidFill>
                <a:srgbClr val="002060"/>
              </a:solidFill>
            </a:endParaRPr>
          </a:p>
        </p:txBody>
      </p:sp>
      <p:sp>
        <p:nvSpPr>
          <p:cNvPr id="8" name="圆角矩形 7"/>
          <p:cNvSpPr/>
          <p:nvPr/>
        </p:nvSpPr>
        <p:spPr>
          <a:xfrm>
            <a:off x="3320415" y="1837055"/>
            <a:ext cx="1713230" cy="951865"/>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生酮友善标志适合生酮饮食</a:t>
            </a:r>
            <a:endParaRPr lang="zh-CN" altLang="en-US" b="1">
              <a:solidFill>
                <a:srgbClr val="002060"/>
              </a:solidFill>
            </a:endParaRPr>
          </a:p>
        </p:txBody>
      </p:sp>
      <p:sp>
        <p:nvSpPr>
          <p:cNvPr id="9" name="圆角矩形 8"/>
          <p:cNvSpPr/>
          <p:nvPr/>
        </p:nvSpPr>
        <p:spPr>
          <a:xfrm>
            <a:off x="4386580" y="4659630"/>
            <a:ext cx="1881505" cy="99568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无基改计划</a:t>
            </a:r>
            <a:endParaRPr lang="zh-CN" altLang="en-US" b="1">
              <a:solidFill>
                <a:srgbClr val="002060"/>
              </a:solidFill>
            </a:endParaRPr>
          </a:p>
          <a:p>
            <a:pPr algn="ctr"/>
            <a:r>
              <a:rPr lang="zh-CN" altLang="en-US" b="1">
                <a:solidFill>
                  <a:srgbClr val="002060"/>
                </a:solidFill>
              </a:rPr>
              <a:t>无转基因</a:t>
            </a:r>
            <a:r>
              <a:rPr lang="en-US" altLang="zh-CN" b="1">
                <a:solidFill>
                  <a:srgbClr val="002060"/>
                </a:solidFill>
              </a:rPr>
              <a:t>501</a:t>
            </a:r>
            <a:endParaRPr lang="zh-CN" altLang="en-US" b="1">
              <a:solidFill>
                <a:srgbClr val="002060"/>
              </a:solidFill>
            </a:endParaRPr>
          </a:p>
          <a:p>
            <a:pPr algn="ctr"/>
            <a:r>
              <a:rPr lang="zh-CN" altLang="en-US" b="1">
                <a:solidFill>
                  <a:srgbClr val="002060"/>
                </a:solidFill>
              </a:rPr>
              <a:t>非营利组织</a:t>
            </a:r>
            <a:r>
              <a:rPr lang="en-US" altLang="zh-CN" b="1">
                <a:solidFill>
                  <a:srgbClr val="002060"/>
                </a:solidFill>
              </a:rPr>
              <a:t>501</a:t>
            </a:r>
            <a:endParaRPr lang="en-US" altLang="zh-CN" b="1">
              <a:solidFill>
                <a:srgbClr val="002060"/>
              </a:solidFill>
            </a:endParaRPr>
          </a:p>
        </p:txBody>
      </p:sp>
      <p:sp>
        <p:nvSpPr>
          <p:cNvPr id="10" name="圆角矩形 9"/>
          <p:cNvSpPr/>
          <p:nvPr/>
        </p:nvSpPr>
        <p:spPr>
          <a:xfrm>
            <a:off x="5714365" y="1837055"/>
            <a:ext cx="1690370" cy="923925"/>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无麸质食品</a:t>
            </a:r>
            <a:endParaRPr lang="zh-CN" altLang="en-US" b="1">
              <a:solidFill>
                <a:srgbClr val="002060"/>
              </a:solidFill>
            </a:endParaRPr>
          </a:p>
          <a:p>
            <a:pPr algn="ctr"/>
            <a:r>
              <a:rPr lang="zh-CN" altLang="en-US" b="1">
                <a:solidFill>
                  <a:srgbClr val="002060"/>
                </a:solidFill>
              </a:rPr>
              <a:t>标章</a:t>
            </a:r>
            <a:endParaRPr lang="zh-CN" altLang="en-US" b="1">
              <a:solidFill>
                <a:srgbClr val="002060"/>
              </a:solidFill>
            </a:endParaRPr>
          </a:p>
        </p:txBody>
      </p:sp>
      <p:sp>
        <p:nvSpPr>
          <p:cNvPr id="11" name="圆角矩形 10"/>
          <p:cNvSpPr/>
          <p:nvPr/>
        </p:nvSpPr>
        <p:spPr>
          <a:xfrm>
            <a:off x="6812280" y="4702175"/>
            <a:ext cx="1802765" cy="953135"/>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美国农业部</a:t>
            </a:r>
            <a:endParaRPr lang="zh-CN" altLang="en-US" b="1">
              <a:solidFill>
                <a:srgbClr val="002060"/>
              </a:solidFill>
            </a:endParaRPr>
          </a:p>
          <a:p>
            <a:pPr algn="ctr"/>
            <a:r>
              <a:rPr lang="zh-CN" altLang="en-US" b="1">
                <a:solidFill>
                  <a:srgbClr val="002060"/>
                </a:solidFill>
              </a:rPr>
              <a:t>有机认证</a:t>
            </a:r>
            <a:endParaRPr lang="zh-CN" altLang="en-US" b="1">
              <a:solidFill>
                <a:srgbClr val="002060"/>
              </a:solidFill>
            </a:endParaRPr>
          </a:p>
        </p:txBody>
      </p:sp>
      <p:sp>
        <p:nvSpPr>
          <p:cNvPr id="12" name="圆角矩形 11"/>
          <p:cNvSpPr/>
          <p:nvPr/>
        </p:nvSpPr>
        <p:spPr>
          <a:xfrm>
            <a:off x="7953375" y="1809115"/>
            <a:ext cx="1721485" cy="951865"/>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不含大豆认证标志</a:t>
            </a:r>
            <a:endParaRPr lang="zh-CN" altLang="en-US" b="1">
              <a:solidFill>
                <a:srgbClr val="002060"/>
              </a:solidFill>
            </a:endParaRPr>
          </a:p>
        </p:txBody>
      </p:sp>
      <p:sp>
        <p:nvSpPr>
          <p:cNvPr id="13" name="圆角矩形 12"/>
          <p:cNvSpPr/>
          <p:nvPr/>
        </p:nvSpPr>
        <p:spPr>
          <a:xfrm>
            <a:off x="9114790" y="4659630"/>
            <a:ext cx="1876425" cy="953135"/>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第三方检测机构公正检测</a:t>
            </a:r>
            <a:endParaRPr lang="zh-CN" altLang="en-US" b="1">
              <a:solidFill>
                <a:srgbClr val="002060"/>
              </a:solidFill>
            </a:endParaRPr>
          </a:p>
        </p:txBody>
      </p:sp>
      <p:sp>
        <p:nvSpPr>
          <p:cNvPr id="14" name="圆角矩形 13"/>
          <p:cNvSpPr/>
          <p:nvPr/>
        </p:nvSpPr>
        <p:spPr>
          <a:xfrm>
            <a:off x="10313035" y="1836420"/>
            <a:ext cx="1646555" cy="953135"/>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素食认证</a:t>
            </a:r>
            <a:endParaRPr lang="zh-CN" altLang="en-US" b="1">
              <a:solidFill>
                <a:srgbClr val="002060"/>
              </a:solidFill>
            </a:endParaRPr>
          </a:p>
        </p:txBody>
      </p:sp>
      <p:sp>
        <p:nvSpPr>
          <p:cNvPr id="15" name="下箭头 14"/>
          <p:cNvSpPr/>
          <p:nvPr/>
        </p:nvSpPr>
        <p:spPr>
          <a:xfrm>
            <a:off x="601345" y="4251325"/>
            <a:ext cx="335280" cy="450850"/>
          </a:xfrm>
          <a:prstGeom prst="down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下箭头 15"/>
          <p:cNvSpPr/>
          <p:nvPr/>
        </p:nvSpPr>
        <p:spPr>
          <a:xfrm>
            <a:off x="2813685" y="4251325"/>
            <a:ext cx="335280" cy="426085"/>
          </a:xfrm>
          <a:prstGeom prst="down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下箭头 16"/>
          <p:cNvSpPr/>
          <p:nvPr/>
        </p:nvSpPr>
        <p:spPr>
          <a:xfrm>
            <a:off x="5087620" y="4233545"/>
            <a:ext cx="335280" cy="426085"/>
          </a:xfrm>
          <a:prstGeom prst="down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下箭头 17"/>
          <p:cNvSpPr/>
          <p:nvPr/>
        </p:nvSpPr>
        <p:spPr>
          <a:xfrm>
            <a:off x="7469505" y="4279265"/>
            <a:ext cx="335280" cy="417830"/>
          </a:xfrm>
          <a:prstGeom prst="down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下箭头 18"/>
          <p:cNvSpPr/>
          <p:nvPr/>
        </p:nvSpPr>
        <p:spPr>
          <a:xfrm>
            <a:off x="9808210" y="4233545"/>
            <a:ext cx="335280" cy="425450"/>
          </a:xfrm>
          <a:prstGeom prst="down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上箭头 19"/>
          <p:cNvSpPr/>
          <p:nvPr/>
        </p:nvSpPr>
        <p:spPr>
          <a:xfrm>
            <a:off x="1757045" y="2811145"/>
            <a:ext cx="297815" cy="372745"/>
          </a:xfrm>
          <a:prstGeom prst="up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上箭头 20"/>
          <p:cNvSpPr/>
          <p:nvPr/>
        </p:nvSpPr>
        <p:spPr>
          <a:xfrm>
            <a:off x="4058920" y="2810510"/>
            <a:ext cx="297815" cy="394335"/>
          </a:xfrm>
          <a:prstGeom prst="up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上箭头 21"/>
          <p:cNvSpPr/>
          <p:nvPr/>
        </p:nvSpPr>
        <p:spPr>
          <a:xfrm>
            <a:off x="6360795" y="2810510"/>
            <a:ext cx="297815" cy="394335"/>
          </a:xfrm>
          <a:prstGeom prst="up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上箭头 22"/>
          <p:cNvSpPr/>
          <p:nvPr/>
        </p:nvSpPr>
        <p:spPr>
          <a:xfrm>
            <a:off x="8662670" y="2789555"/>
            <a:ext cx="297815" cy="394335"/>
          </a:xfrm>
          <a:prstGeom prst="up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上箭头 23"/>
          <p:cNvSpPr/>
          <p:nvPr/>
        </p:nvSpPr>
        <p:spPr>
          <a:xfrm>
            <a:off x="10964545" y="2811145"/>
            <a:ext cx="297815" cy="393700"/>
          </a:xfrm>
          <a:prstGeom prst="upArrow">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微信图片_20240416111340"/>
          <p:cNvPicPr>
            <a:picLocks noChangeAspect="1"/>
          </p:cNvPicPr>
          <p:nvPr/>
        </p:nvPicPr>
        <p:blipFill>
          <a:blip r:embed="rId3"/>
          <a:stretch>
            <a:fillRect/>
          </a:stretch>
        </p:blipFill>
        <p:spPr>
          <a:xfrm>
            <a:off x="0" y="-6350"/>
            <a:ext cx="2273300" cy="1793875"/>
          </a:xfrm>
          <a:prstGeom prst="rect">
            <a:avLst/>
          </a:prstGeom>
        </p:spPr>
      </p:pic>
      <p:sp>
        <p:nvSpPr>
          <p:cNvPr id="25" name="文本框 24"/>
          <p:cNvSpPr txBox="1"/>
          <p:nvPr/>
        </p:nvSpPr>
        <p:spPr>
          <a:xfrm>
            <a:off x="3253105" y="192405"/>
            <a:ext cx="5166360" cy="645160"/>
          </a:xfrm>
          <a:prstGeom prst="rect">
            <a:avLst/>
          </a:prstGeom>
          <a:noFill/>
        </p:spPr>
        <p:txBody>
          <a:bodyPr wrap="square" rtlCol="0">
            <a:spAutoFit/>
          </a:bodyPr>
          <a:p>
            <a:r>
              <a:rPr lang="en-US" altLang="zh-CN" sz="3600" b="1">
                <a:solidFill>
                  <a:schemeClr val="accent3">
                    <a:lumMod val="75000"/>
                  </a:schemeClr>
                </a:solidFill>
              </a:rPr>
              <a:t>    </a:t>
            </a:r>
            <a:r>
              <a:rPr lang="zh-CN" altLang="en-US" sz="3600" b="1">
                <a:solidFill>
                  <a:schemeClr val="accent3">
                    <a:lumMod val="75000"/>
                  </a:schemeClr>
                </a:solidFill>
              </a:rPr>
              <a:t>产品品质：高标准</a:t>
            </a:r>
            <a:endParaRPr lang="zh-CN" altLang="en-US" sz="3600" b="1">
              <a:solidFill>
                <a:schemeClr val="accent3">
                  <a:lumMod val="75000"/>
                </a:schemeClr>
              </a:solidFill>
            </a:endParaRPr>
          </a:p>
        </p:txBody>
      </p:sp>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373026" y="5894081"/>
            <a:ext cx="145204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004277"/>
                </a:solidFill>
                <a:effectLst/>
                <a:uLnTx/>
                <a:uFillTx/>
                <a:latin typeface="汉仪中简黑简" panose="00020600040101010101" charset="-122"/>
                <a:ea typeface="汉仪中简黑简" panose="00020600040101010101" charset="-122"/>
                <a:cs typeface="+mn-cs"/>
                <a:hlinkClick r:id="rId2" action="ppaction://hlinkfile"/>
              </a:rPr>
              <a:t>产品目录</a:t>
            </a:r>
            <a:endParaRPr lang="zh-CN" altLang="en-US" sz="2400" dirty="0"/>
          </a:p>
        </p:txBody>
      </p:sp>
      <p:pic>
        <p:nvPicPr>
          <p:cNvPr id="3" name="图片 2" descr="微信图片_20240528001229"/>
          <p:cNvPicPr>
            <a:picLocks noChangeAspect="1"/>
          </p:cNvPicPr>
          <p:nvPr/>
        </p:nvPicPr>
        <p:blipFill>
          <a:blip r:embed="rId3"/>
          <a:stretch>
            <a:fillRect/>
          </a:stretch>
        </p:blipFill>
        <p:spPr>
          <a:xfrm>
            <a:off x="0" y="-635"/>
            <a:ext cx="12192000" cy="6911340"/>
          </a:xfrm>
          <a:prstGeom prst="rect">
            <a:avLst/>
          </a:prstGeom>
          <a:ln>
            <a:solidFill>
              <a:schemeClr val="accent1"/>
            </a:solidFill>
          </a:ln>
        </p:spPr>
      </p:pic>
    </p:spTree>
    <p:custDataLst>
      <p:tags r:id="rId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0" y="1566545"/>
            <a:ext cx="12192000" cy="2296160"/>
          </a:xfrm>
          <a:prstGeom prst="rect">
            <a:avLst/>
          </a:prstGeom>
          <a:solidFill>
            <a:schemeClr val="accent2">
              <a:lumMod val="20000"/>
              <a:lumOff val="80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LiveGood</a:t>
            </a:r>
            <a:r>
              <a:rPr kumimoji="0" lang="zh-CN" altLang="zh-CN" sz="4400" b="1" i="0" u="none" strike="noStrike" kern="1200" cap="none" spc="0" normalizeH="0" baseline="0" noProof="0">
                <a:ln>
                  <a:noFill/>
                </a:ln>
                <a:solidFill>
                  <a:srgbClr val="004277"/>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美好生活商业制度</a:t>
            </a:r>
            <a:endParaRPr kumimoji="0" lang="zh-CN" altLang="zh-CN" sz="4400" b="1" i="0" u="none" strike="noStrike" kern="1200" cap="none" spc="0" normalizeH="0" baseline="0" noProof="0">
              <a:ln>
                <a:noFill/>
              </a:ln>
              <a:solidFill>
                <a:srgbClr val="004277"/>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a:ln>
                <a:noFill/>
              </a:ln>
              <a:solidFill>
                <a:srgbClr val="004277"/>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a:ln>
                  <a:noFill/>
                </a:ln>
                <a:solidFill>
                  <a:srgbClr val="004277"/>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颠覆式创新</a:t>
            </a:r>
            <a:endParaRPr kumimoji="0" lang="zh-CN" altLang="en-US" sz="4400" b="1" i="0" u="none" strike="noStrike" kern="1200" cap="none" spc="0" normalizeH="0" baseline="0" noProof="0" dirty="0">
              <a:ln>
                <a:noFill/>
              </a:ln>
              <a:solidFill>
                <a:srgbClr val="004277"/>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微信图片_20240416111340"/>
          <p:cNvPicPr>
            <a:picLocks noChangeAspect="1"/>
          </p:cNvPicPr>
          <p:nvPr/>
        </p:nvPicPr>
        <p:blipFill>
          <a:blip r:embed="rId2"/>
          <a:stretch>
            <a:fillRect/>
          </a:stretch>
        </p:blipFill>
        <p:spPr>
          <a:xfrm>
            <a:off x="0" y="0"/>
            <a:ext cx="1781810" cy="1566545"/>
          </a:xfrm>
          <a:prstGeom prst="rect">
            <a:avLst/>
          </a:prstGeom>
        </p:spPr>
      </p:pic>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76187" y="4599344"/>
            <a:ext cx="72249" cy="144780"/>
          </a:xfrm>
          <a:prstGeom prst="rect">
            <a:avLst/>
          </a:prstGeom>
        </p:spPr>
        <p:txBody>
          <a:bodyPr vert="horz" wrap="square" lIns="0" tIns="9939" rIns="0" bIns="0" rtlCol="0">
            <a:spAutoFit/>
          </a:bodyPr>
          <a:lstStyle/>
          <a:p>
            <a:pPr marL="12700">
              <a:lnSpc>
                <a:spcPct val="100000"/>
              </a:lnSpc>
              <a:spcBef>
                <a:spcPts val="130"/>
              </a:spcBef>
            </a:pPr>
            <a:r>
              <a:rPr sz="875" spc="15" dirty="0">
                <a:solidFill>
                  <a:srgbClr val="FFFFFF"/>
                </a:solidFill>
                <a:latin typeface="宋体" panose="02010600030101010101" pitchFamily="2" charset="-122"/>
                <a:cs typeface="宋体" panose="02010600030101010101" pitchFamily="2" charset="-122"/>
              </a:rPr>
              <a:t>D</a:t>
            </a:r>
            <a:endParaRPr sz="875">
              <a:latin typeface="宋体" panose="02010600030101010101" pitchFamily="2" charset="-122"/>
              <a:cs typeface="宋体" panose="02010600030101010101" pitchFamily="2" charset="-122"/>
            </a:endParaRPr>
          </a:p>
        </p:txBody>
      </p:sp>
      <p:sp>
        <p:nvSpPr>
          <p:cNvPr id="17" name="object 17"/>
          <p:cNvSpPr txBox="1"/>
          <p:nvPr/>
        </p:nvSpPr>
        <p:spPr>
          <a:xfrm>
            <a:off x="2717579" y="6202028"/>
            <a:ext cx="129208" cy="76200"/>
          </a:xfrm>
          <a:prstGeom prst="rect">
            <a:avLst/>
          </a:prstGeom>
        </p:spPr>
        <p:txBody>
          <a:bodyPr vert="horz" wrap="square" lIns="0" tIns="7263" rIns="0" bIns="0" rtlCol="0">
            <a:spAutoFit/>
          </a:bodyPr>
          <a:lstStyle/>
          <a:p>
            <a:pPr marL="12700">
              <a:lnSpc>
                <a:spcPct val="100000"/>
              </a:lnSpc>
              <a:spcBef>
                <a:spcPts val="95"/>
              </a:spcBef>
            </a:pPr>
            <a:r>
              <a:rPr sz="450" spc="-20" dirty="0">
                <a:solidFill>
                  <a:srgbClr val="FFFFFF"/>
                </a:solidFill>
                <a:latin typeface="宋体" panose="02010600030101010101" pitchFamily="2" charset="-122"/>
                <a:cs typeface="宋体" panose="02010600030101010101" pitchFamily="2" charset="-122"/>
              </a:rPr>
              <a:t>[fee</a:t>
            </a:r>
            <a:endParaRPr sz="450">
              <a:latin typeface="宋体" panose="02010600030101010101" pitchFamily="2" charset="-122"/>
              <a:cs typeface="宋体" panose="02010600030101010101" pitchFamily="2" charset="-122"/>
            </a:endParaRPr>
          </a:p>
        </p:txBody>
      </p:sp>
      <p:pic>
        <p:nvPicPr>
          <p:cNvPr id="4" name="图片 3" descr="微信图片_20240409191913"/>
          <p:cNvPicPr>
            <a:picLocks noChangeAspect="1"/>
          </p:cNvPicPr>
          <p:nvPr/>
        </p:nvPicPr>
        <p:blipFill>
          <a:blip r:embed="rId1"/>
          <a:stretch>
            <a:fillRect/>
          </a:stretch>
        </p:blipFill>
        <p:spPr>
          <a:xfrm>
            <a:off x="1529080" y="1309370"/>
            <a:ext cx="8970010" cy="4104005"/>
          </a:xfrm>
          <a:prstGeom prst="rect">
            <a:avLst/>
          </a:prstGeom>
          <a:ln>
            <a:solidFill>
              <a:schemeClr val="accent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159760" y="153670"/>
            <a:ext cx="6096000" cy="706755"/>
          </a:xfrm>
          <a:prstGeom prst="rect">
            <a:avLst/>
          </a:prstGeom>
          <a:noFill/>
        </p:spPr>
        <p:txBody>
          <a:bodyPr wrap="square" rtlCol="0" anchor="t">
            <a:spAutoFit/>
          </a:bodyPr>
          <a:p>
            <a:r>
              <a:rPr lang="en-US" altLang="zh-CN" sz="4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赚取收入的 7 种方式</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107315" y="584835"/>
            <a:ext cx="11859260" cy="103251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rPr>
              <a:t>每周快速启动佣金</a:t>
            </a:r>
            <a:endParaRPr lang="zh-CN" altLang="en-US" b="1">
              <a:latin typeface="微软雅黑" panose="020B0503020204020204" pitchFamily="34" charset="-122"/>
              <a:ea typeface="微软雅黑" panose="020B0503020204020204" pitchFamily="34" charset="-122"/>
            </a:endParaRPr>
          </a:p>
          <a:p>
            <a:pPr>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对于您推荐给</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Live Good</a:t>
            </a:r>
            <a:r>
              <a:rPr lang="zh-CN" altLang="en-US">
                <a:latin typeface="微软雅黑" panose="020B0503020204020204" pitchFamily="34" charset="-122"/>
                <a:ea typeface="微软雅黑" panose="020B0503020204020204" pitchFamily="34" charset="-122"/>
                <a:cs typeface="微软雅黑" panose="020B0503020204020204" pitchFamily="34" charset="-122"/>
              </a:rPr>
              <a:t>的每一位以 49.95 美元成为会员和联属会员的人，我们将在下周奖励您 25 美元的佣金！</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另外，如果您注册的任何人选择注册其他人，他们不仅会获得奖励，而且您还将获得最多 10 级的额外奖金佣金。</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图片3"/>
          <p:cNvPicPr>
            <a:picLocks noChangeAspect="1"/>
          </p:cNvPicPr>
          <p:nvPr/>
        </p:nvPicPr>
        <p:blipFill>
          <a:blip r:embed="rId1"/>
          <a:stretch>
            <a:fillRect/>
          </a:stretch>
        </p:blipFill>
        <p:spPr>
          <a:xfrm>
            <a:off x="2652395" y="2665095"/>
            <a:ext cx="8228330" cy="4078605"/>
          </a:xfrm>
          <a:prstGeom prst="rect">
            <a:avLst/>
          </a:prstGeom>
        </p:spPr>
      </p:pic>
      <p:sp>
        <p:nvSpPr>
          <p:cNvPr id="6" name="文本框 5"/>
          <p:cNvSpPr txBox="1"/>
          <p:nvPr/>
        </p:nvSpPr>
        <p:spPr>
          <a:xfrm>
            <a:off x="107315" y="1680210"/>
            <a:ext cx="12007850" cy="922020"/>
          </a:xfrm>
          <a:prstGeom prst="rect">
            <a:avLst/>
          </a:prstGeom>
          <a:noFill/>
        </p:spPr>
        <p:txBody>
          <a:bodyPr wrap="square" rtlCol="0" anchor="t">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rPr>
              <a:t>每周快速启动佣金在第一个月的会员费和 40.00 美元的会员注册费中支付。因此，对于您推荐的任何新会员，您将获得 5 美元，对于您推荐的任何新联属会员，您将获得 20 美元。由于许多人同时作为会员和会员加入，您将在下周收到这两笔金额，总计 25 美元！</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椭圆 10"/>
          <p:cNvSpPr/>
          <p:nvPr/>
        </p:nvSpPr>
        <p:spPr>
          <a:xfrm>
            <a:off x="215900" y="108585"/>
            <a:ext cx="439420" cy="38735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微软雅黑" panose="020B0503020204020204" pitchFamily="34" charset="-122"/>
                <a:ea typeface="微软雅黑" panose="020B0503020204020204" pitchFamily="34" charset="-122"/>
              </a:rPr>
              <a:t>1</a:t>
            </a:r>
            <a:endParaRPr lang="en-US" altLang="zh-CN" sz="2000" b="1">
              <a:latin typeface="微软雅黑" panose="020B0503020204020204" pitchFamily="34" charset="-122"/>
              <a:ea typeface="微软雅黑" panose="020B0503020204020204"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84225" y="158750"/>
            <a:ext cx="6096000" cy="46037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sym typeface="+mn-ea"/>
              </a:rPr>
              <a:t>矩阵佣金：</a:t>
            </a:r>
            <a:endParaRPr lang="zh-CN" altLang="en-US" sz="2400" b="1">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03200" y="657225"/>
            <a:ext cx="11458575" cy="975995"/>
          </a:xfrm>
          <a:prstGeom prst="rect">
            <a:avLst/>
          </a:prstGeom>
          <a:noFill/>
        </p:spPr>
        <p:txBody>
          <a:bodyPr wrap="square" rtlCol="0" anchor="t">
            <a:spAutoFit/>
          </a:bodyPr>
          <a:p>
            <a:pPr>
              <a:lnSpc>
                <a:spcPct val="12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当您在</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Live Good</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中锁定位置后，您将在我们快速填充的2x15 矩阵中获得自己的商务中心！随着每周越来越多的人加入</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Live G oo d</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，他们会被放置在矩阵中，位于已经加入的每个人的下方，并跟随他们的注册者。所以你越早锁定你的位置，你在矩阵中的位置就越高。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03200" y="1671320"/>
            <a:ext cx="1176972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所有百分比均基于每月 9.95 美元的会员费。按年选择加入的会员的佣金将在 12 个月内支付，每月 9.95 美元。</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76200" y="2113280"/>
            <a:ext cx="12026900" cy="4580890"/>
          </a:xfrm>
          <a:prstGeom prst="rect">
            <a:avLst/>
          </a:prstGeom>
          <a:noFill/>
        </p:spPr>
        <p:txBody>
          <a:bodyPr wrap="square" rtlCol="0" anchor="t">
            <a:noAutofit/>
          </a:bodyPr>
          <a:p>
            <a:pPr>
              <a:lnSpc>
                <a:spcPct val="19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矩阵佣金和匹配奖金每月在每月的第一周支付，</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金额为上个月的矩阵数量。请记住，第一个月的会员资格仅通过快速启动佣金支付。因此，Matrix 交易量在会员第二个月及以后开始累积。</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9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示例：</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 如果您于 1 月份加入 LiveGood，并且您在 1 月份的矩阵中拥有 50 名会员，那么您将不会获得 1 月份的矩阵佣金，因为第一个月的会员资格只支付快速启动佣金。假设所有 50 名会员在 2 月份仍然活跃，您将在 3 月份的第一周收到 Matrix 中那些在 2 月份支付了第二个月会员费的 50 名会员的第一笔 Matrix 佣金。</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9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如果 2 月份另外 100 名会员被放置在您的矩阵中，那么您的矩阵中总共有 150 名活跃会员，对于 3 月份第一周的 2 月份矩阵数量的矩阵佣金，您将获得矩阵中 150 名会员的报酬（ 50 名支付了第三个月会员费的人，以及 100 名支付了第二个月会员费的人）。</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9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请记住，</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在此示例中，2 月份矩阵中的所有 150 名成员都在您的下方。但当月您只获得了其中 50 名会员的报酬，因为这 50 名会员支付了第二个月的会员费，而另外 100 名 2 月份加入的会员，他们第一个月的会员费是通过快速启动佣金支付的。因此，如果您在 Matrix 中看到您的下级人员在本月没有赚取 Matrix 佣金，则意味着那是他们的第一个月，并且在他们的第一个会员资格中仅支付了快速启动佣金。您将在下个月及以后获得 Matrix 佣金。</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90000"/>
              </a:lnSpc>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椭圆 8"/>
          <p:cNvSpPr/>
          <p:nvPr/>
        </p:nvSpPr>
        <p:spPr>
          <a:xfrm>
            <a:off x="310515" y="158750"/>
            <a:ext cx="425450" cy="4032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latin typeface="微软雅黑" panose="020B0503020204020204" pitchFamily="34" charset="-122"/>
                <a:ea typeface="微软雅黑" panose="020B0503020204020204" pitchFamily="34" charset="-122"/>
              </a:rPr>
              <a:t>2</a:t>
            </a:r>
            <a:endParaRPr lang="en-US" altLang="zh-CN" sz="2000" b="1">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微信图片_20240409165917"/>
          <p:cNvPicPr>
            <a:picLocks noChangeAspect="1"/>
          </p:cNvPicPr>
          <p:nvPr/>
        </p:nvPicPr>
        <p:blipFill>
          <a:blip r:embed="rId2"/>
          <a:stretch>
            <a:fillRect/>
          </a:stretch>
        </p:blipFill>
        <p:spPr>
          <a:xfrm>
            <a:off x="2330450" y="635"/>
            <a:ext cx="7620635" cy="6857365"/>
          </a:xfrm>
          <a:prstGeom prst="rect">
            <a:avLst/>
          </a:prstGeom>
          <a:ln>
            <a:solidFill>
              <a:srgbClr val="002060"/>
            </a:solidFill>
          </a:ln>
        </p:spPr>
      </p:pic>
      <p:pic>
        <p:nvPicPr>
          <p:cNvPr id="2" name="图片 1" descr="微信图片_20240416111340"/>
          <p:cNvPicPr>
            <a:picLocks noChangeAspect="1"/>
          </p:cNvPicPr>
          <p:nvPr/>
        </p:nvPicPr>
        <p:blipFill>
          <a:blip r:embed="rId3"/>
          <a:stretch>
            <a:fillRect/>
          </a:stretch>
        </p:blipFill>
        <p:spPr>
          <a:xfrm>
            <a:off x="0" y="0"/>
            <a:ext cx="2246630" cy="2348865"/>
          </a:xfrm>
          <a:prstGeom prst="rect">
            <a:avLst/>
          </a:prstGeom>
        </p:spPr>
      </p:pic>
    </p:spTree>
    <p:custDataLst>
      <p:tags r:id="rId4"/>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微信图片_20240409204951"/>
          <p:cNvPicPr>
            <a:picLocks noChangeAspect="1"/>
          </p:cNvPicPr>
          <p:nvPr/>
        </p:nvPicPr>
        <p:blipFill>
          <a:blip r:embed="rId1"/>
          <a:stretch>
            <a:fillRect/>
          </a:stretch>
        </p:blipFill>
        <p:spPr>
          <a:xfrm>
            <a:off x="2350135" y="113665"/>
            <a:ext cx="8071485" cy="3374390"/>
          </a:xfrm>
          <a:prstGeom prst="rect">
            <a:avLst/>
          </a:prstGeom>
          <a:ln>
            <a:solidFill>
              <a:schemeClr val="accent1"/>
            </a:solidFill>
          </a:ln>
        </p:spPr>
      </p:pic>
      <p:pic>
        <p:nvPicPr>
          <p:cNvPr id="7" name="图片 6" descr="微信图片_20240409204900"/>
          <p:cNvPicPr>
            <a:picLocks noChangeAspect="1"/>
          </p:cNvPicPr>
          <p:nvPr/>
        </p:nvPicPr>
        <p:blipFill>
          <a:blip r:embed="rId2"/>
          <a:stretch>
            <a:fillRect/>
          </a:stretch>
        </p:blipFill>
        <p:spPr>
          <a:xfrm>
            <a:off x="2350135" y="3489960"/>
            <a:ext cx="8063230" cy="3368040"/>
          </a:xfrm>
          <a:prstGeom prst="rect">
            <a:avLst/>
          </a:prstGeom>
          <a:ln>
            <a:solidFill>
              <a:schemeClr val="accent1"/>
            </a:solidFill>
          </a:ln>
        </p:spPr>
      </p:pic>
      <p:sp>
        <p:nvSpPr>
          <p:cNvPr id="2" name="文本框 1"/>
          <p:cNvSpPr txBox="1"/>
          <p:nvPr/>
        </p:nvSpPr>
        <p:spPr>
          <a:xfrm>
            <a:off x="186690" y="680085"/>
            <a:ext cx="1784350" cy="46037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rPr>
              <a:t>矩阵佣金表</a:t>
            </a:r>
            <a:endParaRPr lang="zh-CN" altLang="en-US" sz="2400" b="1">
              <a:latin typeface="微软雅黑" panose="020B0503020204020204" pitchFamily="34" charset="-122"/>
              <a:ea typeface="微软雅黑" panose="020B0503020204020204" pitchFamily="3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407035" y="346075"/>
            <a:ext cx="330200" cy="32321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latin typeface="微软雅黑" panose="020B0503020204020204" pitchFamily="34" charset="-122"/>
                <a:ea typeface="微软雅黑" panose="020B0503020204020204" pitchFamily="34" charset="-122"/>
              </a:rPr>
              <a:t>3</a:t>
            </a:r>
            <a:endParaRPr lang="en-US" altLang="zh-CN" sz="2400" b="1">
              <a:latin typeface="微软雅黑" panose="020B0503020204020204" pitchFamily="34" charset="-122"/>
              <a:ea typeface="微软雅黑" panose="020B0503020204020204" pitchFamily="34" charset="-122"/>
            </a:endParaRPr>
          </a:p>
        </p:txBody>
      </p:sp>
      <p:sp>
        <p:nvSpPr>
          <p:cNvPr id="2" name="文本框 1"/>
          <p:cNvSpPr txBox="1"/>
          <p:nvPr/>
        </p:nvSpPr>
        <p:spPr>
          <a:xfrm>
            <a:off x="819150" y="277495"/>
            <a:ext cx="2135505" cy="460375"/>
          </a:xfrm>
          <a:prstGeom prst="rect">
            <a:avLst/>
          </a:prstGeom>
          <a:noFill/>
        </p:spPr>
        <p:txBody>
          <a:bodyPr wrap="square" rtlCol="0">
            <a:spAutoFit/>
          </a:bodyPr>
          <a:p>
            <a:r>
              <a:rPr lang="zh-CN" altLang="en-US" sz="2400" b="1">
                <a:latin typeface="微软雅黑" panose="020B0503020204020204" pitchFamily="34" charset="-122"/>
                <a:ea typeface="微软雅黑" panose="020B0503020204020204" pitchFamily="34" charset="-122"/>
              </a:rPr>
              <a:t>匹配佣金</a:t>
            </a:r>
            <a:endParaRPr lang="zh-CN" altLang="en-US" sz="2400" b="1">
              <a:latin typeface="微软雅黑" panose="020B0503020204020204" pitchFamily="34" charset="-122"/>
              <a:ea typeface="微软雅黑" panose="020B0503020204020204" pitchFamily="34" charset="-122"/>
            </a:endParaRPr>
          </a:p>
        </p:txBody>
      </p:sp>
      <p:sp>
        <p:nvSpPr>
          <p:cNvPr id="4" name="文本框 3"/>
          <p:cNvSpPr txBox="1"/>
          <p:nvPr/>
        </p:nvSpPr>
        <p:spPr>
          <a:xfrm>
            <a:off x="200025" y="871855"/>
            <a:ext cx="11895455" cy="5605145"/>
          </a:xfrm>
          <a:prstGeom prst="rect">
            <a:avLst/>
          </a:prstGeom>
          <a:solidFill>
            <a:schemeClr val="bg1"/>
          </a:solidFill>
          <a:ln>
            <a:solidFill>
              <a:schemeClr val="bg1"/>
            </a:solidFill>
          </a:ln>
        </p:spPr>
        <p:txBody>
          <a:bodyPr wrap="square" rtlCol="0" anchor="t">
            <a:noAutofit/>
          </a:bodyPr>
          <a:p>
            <a:pPr>
              <a:lnSpc>
                <a:spcPct val="18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与快速启动佣金和矩阵奖金一样巨大，我们的匹配奖金甚至更大！</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除了您可以在个人矩阵中赚取的</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2047.50 美元</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或最多</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16383.50 美元</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之外，您还将为您注册的每个人匹配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50% 的矩阵佣金</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，以及这些人注册的每个人的百分比五个注册世代深，无论他们在哪里落入你的矩阵！</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例：</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如果您有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名个人注册的人员，他们的矩阵中每个人的月收入为</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6000 美元</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，您将匹配他们矩阵中收入的 50%。这意味着您每个月将获得每人</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3000 美元</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的匹配奖金，仅这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 个人</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就可以获得总计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30000 美元</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 人 x 每人 3000 美元</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）的佣金。这还不包括你在你的矩阵中将获得的收入，以及你可能在我们的其他世代中匹配的数百或数千其他人！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例</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如，</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如果您是白金级玩家，您还将获得黄金级和白银级匹配。因此，您的第二代白银级用户也可能是您的第一代黄金级和您的第一代白金级，因此您将获得</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10% </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的第二代白银级匹配、</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的第一代黄金级匹配和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 的第一代白金级匹配在那个人的整个矩阵上！</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您可以匹配的人数没有限制，或者您可以赚取多少匹配奖金！</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矩阵佣金和匹配奖金将从您的第二个月开始在每个月的第一周支付上个月的交易量，因为所有初始订单均以快速启动佣金支付</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89780" y="517525"/>
            <a:ext cx="2834005" cy="583565"/>
          </a:xfrm>
          <a:prstGeom prst="rect">
            <a:avLst/>
          </a:prstGeom>
          <a:noFill/>
        </p:spPr>
        <p:txBody>
          <a:bodyPr wrap="square" rtlCol="0" anchor="t">
            <a:spAutoFit/>
          </a:bodyPr>
          <a:p>
            <a:r>
              <a:rPr lang="zh-CN" altLang="en-US" sz="3200" b="1">
                <a:latin typeface="微软雅黑" panose="020B0503020204020204" pitchFamily="34" charset="-122"/>
                <a:ea typeface="微软雅黑" panose="020B0503020204020204" pitchFamily="34" charset="-122"/>
                <a:sym typeface="+mn-ea"/>
              </a:rPr>
              <a:t>匹配佣金表</a:t>
            </a:r>
            <a:endParaRPr lang="zh-CN" altLang="en-US" sz="3200" b="1">
              <a:latin typeface="微软雅黑" panose="020B0503020204020204" pitchFamily="34" charset="-122"/>
              <a:ea typeface="微软雅黑" panose="020B0503020204020204" pitchFamily="34" charset="-122"/>
              <a:sym typeface="+mn-ea"/>
            </a:endParaRPr>
          </a:p>
        </p:txBody>
      </p:sp>
      <p:pic>
        <p:nvPicPr>
          <p:cNvPr id="6" name="图片 5" descr="图片4"/>
          <p:cNvPicPr>
            <a:picLocks noChangeAspect="1"/>
          </p:cNvPicPr>
          <p:nvPr/>
        </p:nvPicPr>
        <p:blipFill>
          <a:blip r:embed="rId1"/>
          <a:stretch>
            <a:fillRect/>
          </a:stretch>
        </p:blipFill>
        <p:spPr>
          <a:xfrm>
            <a:off x="1061720" y="1287145"/>
            <a:ext cx="10373360" cy="531050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02970" y="585470"/>
            <a:ext cx="7122795" cy="46037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零售佣金：</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椭圆 7"/>
          <p:cNvSpPr/>
          <p:nvPr/>
        </p:nvSpPr>
        <p:spPr>
          <a:xfrm>
            <a:off x="493395" y="585470"/>
            <a:ext cx="409575" cy="41973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微软雅黑" panose="020B0503020204020204" pitchFamily="34" charset="-122"/>
                <a:ea typeface="微软雅黑" panose="020B0503020204020204" pitchFamily="34" charset="-122"/>
              </a:rPr>
              <a:t>4</a:t>
            </a:r>
            <a:endParaRPr lang="en-US" altLang="zh-CN" sz="2800" b="1">
              <a:latin typeface="微软雅黑" panose="020B0503020204020204" pitchFamily="34" charset="-122"/>
              <a:ea typeface="微软雅黑" panose="020B0503020204020204" pitchFamily="34" charset="-122"/>
            </a:endParaRPr>
          </a:p>
        </p:txBody>
      </p:sp>
      <p:sp>
        <p:nvSpPr>
          <p:cNvPr id="5" name="文本框 4"/>
          <p:cNvSpPr txBox="1"/>
          <p:nvPr/>
        </p:nvSpPr>
        <p:spPr>
          <a:xfrm>
            <a:off x="493395" y="1181735"/>
            <a:ext cx="10251440" cy="2748280"/>
          </a:xfrm>
          <a:prstGeom prst="rect">
            <a:avLst/>
          </a:prstGeom>
          <a:noFill/>
        </p:spPr>
        <p:txBody>
          <a:bodyPr wrap="square" rtlCol="0" anchor="t">
            <a:spAutoFit/>
          </a:bodyPr>
          <a:p>
            <a:pPr>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我们每一款改变生活的产品都有会员价和零售价。虽然大多数人选择以每月 9.95 美元的价格享受我们令人惊叹的会员资格，这样他们就可以通过会员价格节省更多，但有些人可能只想以零售价购买。</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作为</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Live Good</a:t>
            </a:r>
            <a:r>
              <a:rPr lang="zh-CN" altLang="en-US">
                <a:latin typeface="微软雅黑" panose="020B0503020204020204" pitchFamily="34" charset="-122"/>
                <a:ea typeface="微软雅黑" panose="020B0503020204020204" pitchFamily="34" charset="-122"/>
                <a:cs typeface="微软雅黑" panose="020B0503020204020204" pitchFamily="34" charset="-122"/>
              </a:rPr>
              <a:t>的会员，每当您的推荐人以零售客户身份进行购买时，您都将赚取会员价与零售价之间差额的 50%。</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零售佣金的支付结构与快速启动佣金相同。与仅支付一次的快速启动佣金不同，零售客户每次下订单时都可以无限次赚取零售佣金。</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493395" y="4232910"/>
            <a:ext cx="10511790" cy="1252855"/>
          </a:xfrm>
          <a:prstGeom prst="rect">
            <a:avLst/>
          </a:prstGeom>
          <a:noFill/>
        </p:spPr>
        <p:txBody>
          <a:bodyPr wrap="square" rtlCol="0" anchor="t">
            <a:spAutoFit/>
          </a:bodyPr>
          <a:p>
            <a:pPr>
              <a:lnSpc>
                <a:spcPct val="14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rPr>
              <a:t>示例：</a:t>
            </a:r>
            <a:r>
              <a:rPr lang="zh-CN" altLang="en-US">
                <a:latin typeface="微软雅黑" panose="020B0503020204020204" pitchFamily="34" charset="-122"/>
                <a:ea typeface="微软雅黑" panose="020B0503020204020204" pitchFamily="34" charset="-122"/>
                <a:cs typeface="微软雅黑" panose="020B0503020204020204" pitchFamily="34" charset="-122"/>
              </a:rPr>
              <a:t> 如果您推荐的新客户选择支付零售价为 24 美元的产品，而该产品的会员价为 16 美元，则会员价与零售价之间的差额为 8 美元。因此，在 50% 的水平上，您将从该人的购买中赚取 4 美元的佣金。</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62170" y="124460"/>
            <a:ext cx="2274570" cy="46037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零售佣金表</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微信图片_20240409213018"/>
          <p:cNvPicPr>
            <a:picLocks noChangeAspect="1"/>
          </p:cNvPicPr>
          <p:nvPr/>
        </p:nvPicPr>
        <p:blipFill>
          <a:blip r:embed="rId1"/>
          <a:stretch>
            <a:fillRect/>
          </a:stretch>
        </p:blipFill>
        <p:spPr>
          <a:xfrm>
            <a:off x="765810" y="659130"/>
            <a:ext cx="10765790" cy="5979160"/>
          </a:xfrm>
          <a:prstGeom prst="rect">
            <a:avLst/>
          </a:prstGeom>
          <a:ln>
            <a:solidFill>
              <a:schemeClr val="accent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864235" y="620395"/>
            <a:ext cx="440055" cy="39497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微软雅黑" panose="020B0503020204020204" pitchFamily="34" charset="-122"/>
                <a:ea typeface="微软雅黑" panose="020B0503020204020204" pitchFamily="34" charset="-122"/>
              </a:rPr>
              <a:t>5</a:t>
            </a:r>
            <a:endParaRPr lang="en-US" altLang="zh-CN" sz="2800" b="1">
              <a:latin typeface="微软雅黑" panose="020B0503020204020204" pitchFamily="34" charset="-122"/>
              <a:ea typeface="微软雅黑" panose="020B0503020204020204" pitchFamily="34" charset="-122"/>
            </a:endParaRPr>
          </a:p>
        </p:txBody>
      </p:sp>
      <p:sp>
        <p:nvSpPr>
          <p:cNvPr id="4" name="文本框 3"/>
          <p:cNvSpPr txBox="1"/>
          <p:nvPr/>
        </p:nvSpPr>
        <p:spPr>
          <a:xfrm>
            <a:off x="1460500" y="456565"/>
            <a:ext cx="9157970" cy="2089785"/>
          </a:xfrm>
          <a:prstGeom prst="rect">
            <a:avLst/>
          </a:prstGeom>
          <a:noFill/>
        </p:spPr>
        <p:txBody>
          <a:bodyPr wrap="square" rtlCol="0" anchor="t">
            <a:spAutoFit/>
          </a:bodyPr>
          <a:p>
            <a:pPr>
              <a:lnSpc>
                <a:spcPct val="130000"/>
              </a:lnSpc>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客户获取佣金</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除了在注册新会员时赚取快速启动佣金外，当您个人注册的任何会员下第一个产品订单时，该订单的 10% 将作为客户获取奖金支付，其结构与我们的快速启动佣金相同和零售委员会。</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1460500" y="2629535"/>
            <a:ext cx="8836660" cy="3709035"/>
          </a:xfrm>
          <a:prstGeom prst="rect">
            <a:avLst/>
          </a:prstGeom>
          <a:noFill/>
        </p:spPr>
        <p:txBody>
          <a:bodyPr wrap="square" rtlCol="0" anchor="t">
            <a:spAutoFit/>
          </a:bodyPr>
          <a:p>
            <a:pPr>
              <a:lnSpc>
                <a:spcPct val="14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客户获取奖金在新会员的第一个产品订单上一次性支付。第一个订单最多可支付价值 300 美元的产品。获客奖金仅限每个家庭一份订单。这意味着，如果您在同一地址注册了 5 个人，您将仅收到第一个客户的客户获取奖金。</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客户获取奖金每周与快速启动佣金和零售佣金一起支付。</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94150" y="156845"/>
            <a:ext cx="3705860" cy="645160"/>
          </a:xfrm>
          <a:prstGeom prst="rect">
            <a:avLst/>
          </a:prstGeom>
          <a:noFill/>
        </p:spPr>
        <p:txBody>
          <a:bodyPr wrap="square" rtlCol="0" anchor="t">
            <a:spAutoFit/>
          </a:bodyPr>
          <a:p>
            <a:r>
              <a:rPr lang="zh-CN" altLang="en-US" sz="3600" b="1">
                <a:latin typeface="微软雅黑" panose="020B0503020204020204" pitchFamily="34" charset="-122"/>
                <a:ea typeface="微软雅黑" panose="020B0503020204020204" pitchFamily="34" charset="-122"/>
              </a:rPr>
              <a:t>客户获取佣金表</a:t>
            </a:r>
            <a:endParaRPr lang="zh-CN" altLang="en-US" sz="3600" b="1">
              <a:latin typeface="微软雅黑" panose="020B0503020204020204" pitchFamily="34" charset="-122"/>
              <a:ea typeface="微软雅黑" panose="020B0503020204020204" pitchFamily="34" charset="-122"/>
            </a:endParaRPr>
          </a:p>
        </p:txBody>
      </p:sp>
      <p:pic>
        <p:nvPicPr>
          <p:cNvPr id="3" name="图片 2" descr="微信图片_20240409214347"/>
          <p:cNvPicPr>
            <a:picLocks noChangeAspect="1"/>
          </p:cNvPicPr>
          <p:nvPr/>
        </p:nvPicPr>
        <p:blipFill>
          <a:blip r:embed="rId1"/>
          <a:stretch>
            <a:fillRect/>
          </a:stretch>
        </p:blipFill>
        <p:spPr>
          <a:xfrm>
            <a:off x="215900" y="933450"/>
            <a:ext cx="11760835" cy="5773420"/>
          </a:xfrm>
          <a:prstGeom prst="rect">
            <a:avLst/>
          </a:prstGeom>
          <a:ln>
            <a:solidFill>
              <a:schemeClr val="accent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372110" y="222885"/>
            <a:ext cx="596265" cy="55181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b="1">
                <a:latin typeface="微软雅黑" panose="020B0503020204020204" pitchFamily="34" charset="-122"/>
                <a:ea typeface="微软雅黑" panose="020B0503020204020204" pitchFamily="34" charset="-122"/>
              </a:rPr>
              <a:t>6</a:t>
            </a:r>
            <a:endParaRPr lang="en-US" altLang="zh-CN" sz="4000" b="1">
              <a:latin typeface="微软雅黑" panose="020B0503020204020204" pitchFamily="34" charset="-122"/>
              <a:ea typeface="微软雅黑" panose="020B0503020204020204" pitchFamily="34" charset="-122"/>
            </a:endParaRPr>
          </a:p>
        </p:txBody>
      </p:sp>
      <p:sp>
        <p:nvSpPr>
          <p:cNvPr id="2" name="文本框 1"/>
          <p:cNvSpPr txBox="1"/>
          <p:nvPr/>
        </p:nvSpPr>
        <p:spPr>
          <a:xfrm>
            <a:off x="1040765" y="222885"/>
            <a:ext cx="3213735" cy="645160"/>
          </a:xfrm>
          <a:prstGeom prst="rect">
            <a:avLst/>
          </a:prstGeom>
          <a:noFill/>
        </p:spPr>
        <p:txBody>
          <a:bodyPr wrap="square" rtlCol="0" anchor="t">
            <a:spAutoFit/>
          </a:bodyPr>
          <a:p>
            <a:r>
              <a:rPr lang="zh-CN" altLang="en-US" sz="3600" b="1">
                <a:latin typeface="微软雅黑" panose="020B0503020204020204" pitchFamily="34" charset="-122"/>
                <a:ea typeface="微软雅黑" panose="020B0503020204020204" pitchFamily="34" charset="-122"/>
              </a:rPr>
              <a:t>影响者奖金</a:t>
            </a:r>
            <a:endParaRPr lang="zh-CN" altLang="en-US" sz="3600" b="1">
              <a:latin typeface="微软雅黑" panose="020B0503020204020204" pitchFamily="34" charset="-122"/>
              <a:ea typeface="微软雅黑" panose="020B0503020204020204" pitchFamily="34" charset="-122"/>
            </a:endParaRPr>
          </a:p>
        </p:txBody>
      </p:sp>
      <p:pic>
        <p:nvPicPr>
          <p:cNvPr id="3" name="图片 2" descr="微信图片_20240409214627"/>
          <p:cNvPicPr>
            <a:picLocks noChangeAspect="1"/>
          </p:cNvPicPr>
          <p:nvPr/>
        </p:nvPicPr>
        <p:blipFill>
          <a:blip r:embed="rId1"/>
          <a:stretch>
            <a:fillRect/>
          </a:stretch>
        </p:blipFill>
        <p:spPr>
          <a:xfrm>
            <a:off x="5056505" y="55245"/>
            <a:ext cx="6012180" cy="6649720"/>
          </a:xfrm>
          <a:prstGeom prst="rect">
            <a:avLst/>
          </a:prstGeom>
          <a:ln>
            <a:solidFill>
              <a:schemeClr val="accent1"/>
            </a:solidFill>
          </a:ln>
        </p:spPr>
      </p:pic>
      <p:sp>
        <p:nvSpPr>
          <p:cNvPr id="4" name="文本框 3"/>
          <p:cNvSpPr txBox="1"/>
          <p:nvPr/>
        </p:nvSpPr>
        <p:spPr>
          <a:xfrm>
            <a:off x="372110" y="1103630"/>
            <a:ext cx="4443730" cy="5077460"/>
          </a:xfrm>
          <a:prstGeom prst="rect">
            <a:avLst/>
          </a:prstGeom>
          <a:noFill/>
        </p:spPr>
        <p:txBody>
          <a:bodyPr wrap="square" rtlCol="0" anchor="t">
            <a:spAutoFit/>
          </a:bodyPr>
          <a:p>
            <a:r>
              <a:rPr lang="zh-CN" altLang="en-US" sz="2000">
                <a:latin typeface="微软雅黑" panose="020B0503020204020204" pitchFamily="34" charset="-122"/>
                <a:ea typeface="微软雅黑" panose="020B0503020204020204" pitchFamily="34" charset="-122"/>
                <a:cs typeface="微软雅黑" panose="020B0503020204020204" pitchFamily="34" charset="-122"/>
              </a:rPr>
              <a:t>对于选择更大规模地向零售客户营销产品的联属会员，您将获得所有该数量的额外奖金。事实上，对于您推荐的零售客户的所有订单，您将赚取高达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的会员价与零售价之间的差价。影响者奖金完全根据每月个人登记的零售量支付，无论排名如何。</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例如，</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如果您在给定月份的零售客户量超过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25,000</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美元，并且该数量的会员定价总计为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17,000</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美元，则会员价与零售价之间的差额为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8,000</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 美元。您将获得</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4,000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美元）的零售佣金，再加上</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40%</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3,200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美元）的影响者奖金，总共获得 </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7,200 </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美元的佣金！</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433705" y="396875"/>
            <a:ext cx="551180" cy="56642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4000" b="1">
                <a:latin typeface="微软雅黑" panose="020B0503020204020204" pitchFamily="34" charset="-122"/>
                <a:ea typeface="微软雅黑" panose="020B0503020204020204" pitchFamily="34" charset="-122"/>
              </a:rPr>
              <a:t>7</a:t>
            </a:r>
            <a:endParaRPr lang="en-US" altLang="zh-CN" sz="4000" b="1">
              <a:latin typeface="微软雅黑" panose="020B0503020204020204" pitchFamily="34" charset="-122"/>
              <a:ea typeface="微软雅黑" panose="020B0503020204020204" pitchFamily="34" charset="-122"/>
            </a:endParaRPr>
          </a:p>
        </p:txBody>
      </p:sp>
      <p:sp>
        <p:nvSpPr>
          <p:cNvPr id="2" name="文本框 1"/>
          <p:cNvSpPr txBox="1"/>
          <p:nvPr/>
        </p:nvSpPr>
        <p:spPr>
          <a:xfrm>
            <a:off x="1133475" y="396875"/>
            <a:ext cx="10594340" cy="6064885"/>
          </a:xfrm>
          <a:prstGeom prst="rect">
            <a:avLst/>
          </a:prstGeom>
          <a:noFill/>
          <a:ln>
            <a:solidFill>
              <a:schemeClr val="accent1"/>
            </a:solidFill>
          </a:ln>
        </p:spPr>
        <p:txBody>
          <a:bodyPr wrap="square" rtlCol="0" anchor="t">
            <a:spAutoFit/>
          </a:bodyPr>
          <a:p>
            <a:r>
              <a:rPr lang="zh-CN" altLang="en-US" sz="3200" b="1">
                <a:latin typeface="微软雅黑" panose="020B0503020204020204" pitchFamily="34" charset="-122"/>
                <a:ea typeface="微软雅黑" panose="020B0503020204020204" pitchFamily="34" charset="-122"/>
              </a:rPr>
              <a:t>钻石和皇冠钻石奖金池</a:t>
            </a:r>
            <a:endParaRPr lang="zh-CN" altLang="en-US" sz="3200" b="1">
              <a:latin typeface="微软雅黑" panose="020B0503020204020204" pitchFamily="34" charset="-122"/>
              <a:ea typeface="微软雅黑" panose="020B0503020204020204" pitchFamily="34" charset="-122"/>
            </a:endParaRPr>
          </a:p>
          <a:p>
            <a:pPr>
              <a:lnSpc>
                <a:spcPct val="14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rPr>
              <a:t>我们的附属公司是我们公司成功的重要组成部分。我们认识到这一点，并希望通过让您分享整个公司的总销售额来奖励您。一旦您达到钻石级别，您每月将分享公司总销售额的2%！当您达到皇冠钻石等级时，您每月将分享公司总销售额的 0.5%！</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cs typeface="微软雅黑" panose="020B0503020204020204" pitchFamily="34" charset="-122"/>
              </a:rPr>
              <a:t>钻石池</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cs typeface="微软雅黑" panose="020B0503020204020204" pitchFamily="34" charset="-122"/>
              </a:rPr>
              <a:t>所有合格的钻石级会员之间分配 2%</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cs typeface="微软雅黑" panose="020B0503020204020204" pitchFamily="34" charset="-122"/>
              </a:rPr>
              <a:t>所有会员和产品销售额总销售额的 2% 将平均分配给所有合格的钻石级联属会员，并按月支付佣金。</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cs typeface="微软雅黑" panose="020B0503020204020204" pitchFamily="34" charset="-122"/>
              </a:rPr>
              <a:t>皇冠钻石池</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cs typeface="微软雅黑" panose="020B0503020204020204" pitchFamily="34" charset="-122"/>
              </a:rPr>
              <a:t>所有合格的皇冠钻石级会员之间分配 0.5%</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cs typeface="微软雅黑" panose="020B0503020204020204" pitchFamily="34" charset="-122"/>
              </a:rPr>
              <a:t>所有会员和产品销售额总销售额的 0.5% 将平均分配给所有合格的钻石级联属会员，并按月支付佣金。</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rPr>
              <a:t>示例： 如果公司该月的会员费、联属费用和产品销售收入为 2000 万美元，则皇冠钻石池中将有 100,000 美元（20,000,000 美元的 0.5%）。如果该月有 5 名合格的皇冠钻石会员，每人将获得 20,000 美元的奖金池份额（100,000 美元除以 5 颗皇冠钻石），高于所有其他佣金！</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微信图片_20240527213352"/>
          <p:cNvPicPr>
            <a:picLocks noChangeAspect="1"/>
          </p:cNvPicPr>
          <p:nvPr/>
        </p:nvPicPr>
        <p:blipFill>
          <a:blip r:embed="rId2"/>
          <a:stretch>
            <a:fillRect/>
          </a:stretch>
        </p:blipFill>
        <p:spPr>
          <a:xfrm>
            <a:off x="635" y="0"/>
            <a:ext cx="12191365" cy="6858635"/>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60215" y="59055"/>
            <a:ext cx="3150870" cy="676910"/>
          </a:xfrm>
          <a:prstGeom prst="roundRect">
            <a:avLst>
              <a:gd name="adj" fmla="val 50000"/>
            </a:avLst>
          </a:prstGeom>
          <a:solidFill>
            <a:schemeClr val="accent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000" b="1" dirty="0">
                <a:solidFill>
                  <a:srgbClr val="002060"/>
                </a:solidFill>
                <a:latin typeface="微软雅黑" panose="020B0503020204020204" pitchFamily="34" charset="-122"/>
                <a:ea typeface="微软雅黑" panose="020B0503020204020204" pitchFamily="34" charset="-122"/>
                <a:cs typeface="汉仪中简黑简" panose="00020600040101010101" charset="-122"/>
              </a:rPr>
              <a:t>山姆店场景</a:t>
            </a:r>
            <a:endParaRPr lang="zh-CN" altLang="en-US" sz="4000" b="1" dirty="0">
              <a:solidFill>
                <a:srgbClr val="002060"/>
              </a:solidFill>
              <a:latin typeface="微软雅黑" panose="020B0503020204020204" pitchFamily="34" charset="-122"/>
              <a:ea typeface="微软雅黑" panose="020B0503020204020204" pitchFamily="34" charset="-122"/>
              <a:cs typeface="汉仪中简黑简" panose="00020600040101010101" charset="-122"/>
            </a:endParaRPr>
          </a:p>
        </p:txBody>
      </p:sp>
      <p:pic>
        <p:nvPicPr>
          <p:cNvPr id="3" name="图片 2" descr="微信图片_20240409150245"/>
          <p:cNvPicPr>
            <a:picLocks noChangeAspect="1"/>
          </p:cNvPicPr>
          <p:nvPr/>
        </p:nvPicPr>
        <p:blipFill>
          <a:blip r:embed="rId2"/>
          <a:stretch>
            <a:fillRect/>
          </a:stretch>
        </p:blipFill>
        <p:spPr>
          <a:xfrm>
            <a:off x="-635" y="735965"/>
            <a:ext cx="12192000" cy="612140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7411085" y="453390"/>
            <a:ext cx="3150870" cy="676910"/>
          </a:xfrm>
          <a:prstGeom prst="roundRect">
            <a:avLst>
              <a:gd name="adj" fmla="val 50000"/>
            </a:avLst>
          </a:prstGeom>
          <a:solidFill>
            <a:schemeClr val="accent2">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微软雅黑" panose="020B0503020204020204" pitchFamily="34" charset="-122"/>
                <a:ea typeface="微软雅黑" panose="020B0503020204020204" pitchFamily="34" charset="-122"/>
                <a:cs typeface="汉仪中简黑简" panose="00020600040101010101" charset="-122"/>
              </a:rPr>
              <a:t>山姆店会员卡</a:t>
            </a:r>
            <a:endParaRPr lang="zh-CN" altLang="en-US" sz="3200" b="1" dirty="0">
              <a:latin typeface="微软雅黑" panose="020B0503020204020204" pitchFamily="34" charset="-122"/>
              <a:ea typeface="微软雅黑" panose="020B0503020204020204" pitchFamily="34" charset="-122"/>
              <a:cs typeface="汉仪中简黑简" panose="00020600040101010101" charset="-122"/>
            </a:endParaRPr>
          </a:p>
        </p:txBody>
      </p:sp>
      <p:pic>
        <p:nvPicPr>
          <p:cNvPr id="3" name="图片 2" descr="微信图片_20240409150316"/>
          <p:cNvPicPr>
            <a:picLocks noChangeAspect="1"/>
          </p:cNvPicPr>
          <p:nvPr/>
        </p:nvPicPr>
        <p:blipFill>
          <a:blip r:embed="rId2"/>
          <a:stretch>
            <a:fillRect/>
          </a:stretch>
        </p:blipFill>
        <p:spPr>
          <a:xfrm>
            <a:off x="6449695" y="1294765"/>
            <a:ext cx="5742305" cy="2397125"/>
          </a:xfrm>
          <a:prstGeom prst="rect">
            <a:avLst/>
          </a:prstGeom>
        </p:spPr>
      </p:pic>
      <p:pic>
        <p:nvPicPr>
          <p:cNvPr id="7" name="图片 6" descr="微信图片_20240409150342"/>
          <p:cNvPicPr>
            <a:picLocks noChangeAspect="1"/>
          </p:cNvPicPr>
          <p:nvPr/>
        </p:nvPicPr>
        <p:blipFill>
          <a:blip r:embed="rId3"/>
          <a:stretch>
            <a:fillRect/>
          </a:stretch>
        </p:blipFill>
        <p:spPr>
          <a:xfrm>
            <a:off x="-635" y="635"/>
            <a:ext cx="6443345" cy="4615815"/>
          </a:xfrm>
          <a:prstGeom prst="rect">
            <a:avLst/>
          </a:prstGeom>
        </p:spPr>
      </p:pic>
      <p:sp>
        <p:nvSpPr>
          <p:cNvPr id="8" name="文本框 7"/>
          <p:cNvSpPr txBox="1"/>
          <p:nvPr/>
        </p:nvSpPr>
        <p:spPr>
          <a:xfrm>
            <a:off x="0" y="4616450"/>
            <a:ext cx="12192635" cy="1383665"/>
          </a:xfrm>
          <a:prstGeom prst="rect">
            <a:avLst/>
          </a:prstGeom>
          <a:solidFill>
            <a:schemeClr val="bg1"/>
          </a:solidFill>
        </p:spPr>
        <p:txBody>
          <a:bodyPr wrap="square" rtlCol="0">
            <a:spAutoFit/>
          </a:bodyPr>
          <a:p>
            <a:pPr>
              <a:lnSpc>
                <a:spcPct val="15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rPr>
              <a:t>进门就要</a:t>
            </a: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260元~680</a:t>
            </a:r>
            <a:r>
              <a:rPr lang="zh-CN"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元</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的会员费！</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有数据统计，2022年在中国山姆的会员数量已经超过了</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400万人</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，也就是说只是会员费的收入山姆就有</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10亿</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元。</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nvSpPr>
        <p:spPr>
          <a:xfrm>
            <a:off x="6584315" y="2945130"/>
            <a:ext cx="2167255" cy="967740"/>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卓越会员</a:t>
            </a:r>
            <a:endParaRPr lang="zh-CN" altLang="en-US" b="1">
              <a:solidFill>
                <a:srgbClr val="002060"/>
              </a:solidFill>
            </a:endParaRPr>
          </a:p>
          <a:p>
            <a:pPr algn="ctr"/>
            <a:r>
              <a:rPr lang="en-US" altLang="zh-CN" b="1">
                <a:solidFill>
                  <a:srgbClr val="002060"/>
                </a:solidFill>
              </a:rPr>
              <a:t>680/</a:t>
            </a:r>
            <a:r>
              <a:rPr lang="zh-CN" altLang="zh-CN" b="1">
                <a:solidFill>
                  <a:srgbClr val="002060"/>
                </a:solidFill>
              </a:rPr>
              <a:t>年</a:t>
            </a:r>
            <a:endParaRPr lang="zh-CN" altLang="zh-CN" b="1">
              <a:solidFill>
                <a:srgbClr val="002060"/>
              </a:solidFill>
            </a:endParaRPr>
          </a:p>
        </p:txBody>
      </p:sp>
      <p:sp>
        <p:nvSpPr>
          <p:cNvPr id="11" name="矩形 10"/>
          <p:cNvSpPr/>
          <p:nvPr/>
        </p:nvSpPr>
        <p:spPr>
          <a:xfrm>
            <a:off x="9786620" y="2945130"/>
            <a:ext cx="2167255" cy="967740"/>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002060"/>
                </a:solidFill>
              </a:rPr>
              <a:t>普通会员</a:t>
            </a:r>
            <a:endParaRPr lang="zh-CN" altLang="en-US" b="1">
              <a:solidFill>
                <a:srgbClr val="002060"/>
              </a:solidFill>
            </a:endParaRPr>
          </a:p>
          <a:p>
            <a:pPr algn="ctr"/>
            <a:r>
              <a:rPr lang="en-US" altLang="zh-CN" b="1">
                <a:solidFill>
                  <a:srgbClr val="002060"/>
                </a:solidFill>
              </a:rPr>
              <a:t>260/</a:t>
            </a:r>
            <a:r>
              <a:rPr lang="zh-CN" altLang="zh-CN" b="1">
                <a:solidFill>
                  <a:srgbClr val="002060"/>
                </a:solidFill>
              </a:rPr>
              <a:t>年</a:t>
            </a:r>
            <a:endParaRPr lang="zh-CN" altLang="zh-CN" b="1">
              <a:solidFill>
                <a:srgbClr val="002060"/>
              </a:solidFill>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1273175" y="2554605"/>
            <a:ext cx="9883775" cy="1081405"/>
          </a:xfrm>
          <a:prstGeom prst="rect">
            <a:avLst/>
          </a:prstGeom>
          <a:solidFill>
            <a:schemeClr val="bg2">
              <a:lumMod val="95000"/>
            </a:schemeClr>
          </a:solidFill>
          <a:ln>
            <a:solidFill>
              <a:srgbClr val="FFFF00"/>
            </a:solidFill>
          </a:ln>
          <a:scene3d>
            <a:camera prst="obliqueTopLeft"/>
            <a:lightRig rig="threePt" dir="t"/>
          </a:scene3d>
          <a:sp3d>
            <a:bevelT w="114300" prst="artDeco"/>
          </a:sp3d>
        </p:spPr>
        <p:txBody>
          <a:bodyPr wrap="square" rtlCol="0">
            <a:noAutofit/>
          </a:bodyPr>
          <a:lstStyle/>
          <a:p>
            <a:pPr algn="ctr"/>
            <a:r>
              <a:rPr lang="en-US" altLang="zh-CN" sz="5400" b="1" dirty="0">
                <a:solidFill>
                  <a:srgbClr val="FF0000"/>
                </a:solidFill>
                <a:effectLst/>
                <a:latin typeface="+mj-ea"/>
                <a:ea typeface="+mj-ea"/>
              </a:rPr>
              <a:t>LiveGood</a:t>
            </a:r>
            <a:r>
              <a:rPr lang="zh-CN" altLang="zh-CN" sz="5400" b="1" dirty="0">
                <a:solidFill>
                  <a:srgbClr val="002060"/>
                </a:solidFill>
                <a:effectLst/>
                <a:latin typeface="+mj-ea"/>
                <a:ea typeface="+mj-ea"/>
              </a:rPr>
              <a:t>美好生活</a:t>
            </a:r>
            <a:endParaRPr lang="zh-CN" altLang="zh-CN" sz="5400" b="1" dirty="0">
              <a:solidFill>
                <a:srgbClr val="002060"/>
              </a:solidFill>
              <a:effectLst/>
              <a:latin typeface="+mj-ea"/>
              <a:ea typeface="+mj-ea"/>
            </a:endParaRPr>
          </a:p>
        </p:txBody>
      </p:sp>
      <p:sp>
        <p:nvSpPr>
          <p:cNvPr id="4" name="圆角矩形 3"/>
          <p:cNvSpPr/>
          <p:nvPr/>
        </p:nvSpPr>
        <p:spPr>
          <a:xfrm>
            <a:off x="3726815" y="1414145"/>
            <a:ext cx="3589655" cy="1002665"/>
          </a:xfrm>
          <a:prstGeom prst="roundRect">
            <a:avLst>
              <a:gd name="adj"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latin typeface="微软雅黑" panose="020B0503020204020204" pitchFamily="34" charset="-122"/>
                <a:ea typeface="微软雅黑" panose="020B0503020204020204" pitchFamily="34" charset="-122"/>
                <a:cs typeface="汉仪中简黑简" panose="00020600040101010101" charset="-122"/>
              </a:rPr>
              <a:t>跨境电商</a:t>
            </a:r>
            <a:endParaRPr lang="zh-CN" altLang="en-US" sz="4400" b="1" dirty="0">
              <a:latin typeface="微软雅黑" panose="020B0503020204020204" pitchFamily="34" charset="-122"/>
              <a:ea typeface="微软雅黑" panose="020B0503020204020204" pitchFamily="34" charset="-122"/>
              <a:cs typeface="汉仪中简黑简" panose="00020600040101010101" charset="-122"/>
            </a:endParaRPr>
          </a:p>
        </p:txBody>
      </p:sp>
      <p:sp>
        <p:nvSpPr>
          <p:cNvPr id="7" name="文本框 6"/>
          <p:cNvSpPr txBox="1"/>
          <p:nvPr/>
        </p:nvSpPr>
        <p:spPr>
          <a:xfrm>
            <a:off x="3576955" y="4499610"/>
            <a:ext cx="4756785" cy="645160"/>
          </a:xfrm>
          <a:prstGeom prst="rect">
            <a:avLst/>
          </a:prstGeom>
          <a:noFill/>
        </p:spPr>
        <p:txBody>
          <a:bodyPr wrap="square" rtlCol="0">
            <a:spAutoFit/>
          </a:bodyPr>
          <a:p>
            <a:r>
              <a:rPr lang="en-US" altLang="zh-CN" sz="3600" b="1">
                <a:solidFill>
                  <a:srgbClr val="002060"/>
                </a:solidFill>
                <a:latin typeface="微软雅黑" panose="020B0503020204020204" pitchFamily="34" charset="-122"/>
                <a:ea typeface="微软雅黑" panose="020B0503020204020204" pitchFamily="34" charset="-122"/>
                <a:sym typeface="+mn-ea"/>
              </a:rPr>
              <a:t> </a:t>
            </a:r>
            <a:r>
              <a:rPr lang="zh-CN" altLang="en-US" sz="2800" b="1">
                <a:solidFill>
                  <a:srgbClr val="002060"/>
                </a:solidFill>
                <a:latin typeface="微软雅黑" panose="020B0503020204020204" pitchFamily="34" charset="-122"/>
                <a:ea typeface="微软雅黑" panose="020B0503020204020204" pitchFamily="34" charset="-122"/>
                <a:sym typeface="+mn-ea"/>
              </a:rPr>
              <a:t>不怕货比货，</a:t>
            </a:r>
            <a:r>
              <a:rPr lang="zh-CN" altLang="en-US" sz="2800" b="1">
                <a:solidFill>
                  <a:srgbClr val="002060"/>
                </a:solidFill>
                <a:latin typeface="微软雅黑" panose="020B0503020204020204" pitchFamily="34" charset="-122"/>
                <a:ea typeface="微软雅黑" panose="020B0503020204020204" pitchFamily="34" charset="-122"/>
              </a:rPr>
              <a:t>就怕不识货，</a:t>
            </a:r>
            <a:endParaRPr lang="zh-CN" altLang="en-US" sz="2800" b="1">
              <a:solidFill>
                <a:srgbClr val="002060"/>
              </a:solidFill>
              <a:latin typeface="微软雅黑" panose="020B0503020204020204" pitchFamily="34" charset="-122"/>
              <a:ea typeface="微软雅黑" panose="020B0503020204020204" pitchFamily="34" charset="-122"/>
            </a:endParaRPr>
          </a:p>
        </p:txBody>
      </p:sp>
      <p:pic>
        <p:nvPicPr>
          <p:cNvPr id="6" name="图片 5" descr="图片5"/>
          <p:cNvPicPr>
            <a:picLocks noChangeAspect="1"/>
          </p:cNvPicPr>
          <p:nvPr/>
        </p:nvPicPr>
        <p:blipFill>
          <a:blip r:embed="rId2"/>
          <a:stretch>
            <a:fillRect/>
          </a:stretch>
        </p:blipFill>
        <p:spPr>
          <a:xfrm>
            <a:off x="88900" y="0"/>
            <a:ext cx="2108835" cy="1880870"/>
          </a:xfrm>
          <a:prstGeom prst="rect">
            <a:avLst/>
          </a:prstGeom>
        </p:spPr>
      </p:pic>
      <p:sp>
        <p:nvSpPr>
          <p:cNvPr id="2" name="文本框 1"/>
          <p:cNvSpPr txBox="1"/>
          <p:nvPr/>
        </p:nvSpPr>
        <p:spPr>
          <a:xfrm>
            <a:off x="3890645" y="3916045"/>
            <a:ext cx="4025265" cy="583565"/>
          </a:xfrm>
          <a:prstGeom prst="rect">
            <a:avLst/>
          </a:prstGeom>
          <a:noFill/>
        </p:spPr>
        <p:txBody>
          <a:bodyPr wrap="square" rtlCol="0">
            <a:spAutoFit/>
          </a:bodyPr>
          <a:p>
            <a:r>
              <a:rPr lang="en-US" altLang="zh-CN" sz="3200"/>
              <a:t>  </a:t>
            </a:r>
            <a:r>
              <a:rPr lang="zh-CN" altLang="en-US" sz="3200">
                <a:solidFill>
                  <a:srgbClr val="004277"/>
                </a:solidFill>
              </a:rPr>
              <a:t>全球线上精品商超</a:t>
            </a:r>
            <a:endParaRPr lang="zh-CN" altLang="en-US" sz="3200">
              <a:solidFill>
                <a:srgbClr val="004277"/>
              </a:solidFill>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3350260" y="1503045"/>
            <a:ext cx="5166360" cy="645160"/>
          </a:xfrm>
          <a:prstGeom prst="rect">
            <a:avLst/>
          </a:prstGeom>
          <a:noFill/>
        </p:spPr>
        <p:txBody>
          <a:bodyPr wrap="square" rtlCol="0">
            <a:spAutoFit/>
          </a:bodyPr>
          <a:p>
            <a:r>
              <a:rPr lang="zh-CN" altLang="en-US" sz="3600" b="1"/>
              <a:t>产品品质：高标准</a:t>
            </a:r>
            <a:endParaRPr lang="zh-CN" altLang="en-US" sz="3600" b="1"/>
          </a:p>
        </p:txBody>
      </p:sp>
      <p:sp>
        <p:nvSpPr>
          <p:cNvPr id="7" name="文本框 6"/>
          <p:cNvSpPr txBox="1"/>
          <p:nvPr/>
        </p:nvSpPr>
        <p:spPr>
          <a:xfrm>
            <a:off x="3350260" y="3051810"/>
            <a:ext cx="7080885" cy="645160"/>
          </a:xfrm>
          <a:prstGeom prst="rect">
            <a:avLst/>
          </a:prstGeom>
          <a:noFill/>
        </p:spPr>
        <p:txBody>
          <a:bodyPr wrap="square" rtlCol="0">
            <a:spAutoFit/>
          </a:bodyPr>
          <a:p>
            <a:r>
              <a:rPr lang="zh-CN" altLang="en-US" sz="3600" b="1"/>
              <a:t>盈利方式：不以商品差价为利润</a:t>
            </a:r>
            <a:endParaRPr lang="zh-CN" altLang="en-US" sz="3600" b="1"/>
          </a:p>
        </p:txBody>
      </p:sp>
      <p:sp>
        <p:nvSpPr>
          <p:cNvPr id="8" name="文本框 7"/>
          <p:cNvSpPr txBox="1"/>
          <p:nvPr/>
        </p:nvSpPr>
        <p:spPr>
          <a:xfrm>
            <a:off x="3350260" y="3874135"/>
            <a:ext cx="7496810" cy="645160"/>
          </a:xfrm>
          <a:prstGeom prst="rect">
            <a:avLst/>
          </a:prstGeom>
          <a:noFill/>
        </p:spPr>
        <p:txBody>
          <a:bodyPr wrap="square" rtlCol="0">
            <a:spAutoFit/>
          </a:bodyPr>
          <a:p>
            <a:r>
              <a:rPr lang="zh-CN" altLang="en-US" sz="3600" b="1"/>
              <a:t>消费保障：退货机制低要求</a:t>
            </a:r>
            <a:endParaRPr lang="zh-CN" altLang="en-US" sz="3600" b="1"/>
          </a:p>
        </p:txBody>
      </p:sp>
      <p:sp>
        <p:nvSpPr>
          <p:cNvPr id="10" name="文本框 9"/>
          <p:cNvSpPr txBox="1"/>
          <p:nvPr/>
        </p:nvSpPr>
        <p:spPr>
          <a:xfrm>
            <a:off x="3565525" y="461645"/>
            <a:ext cx="5389245" cy="768350"/>
          </a:xfrm>
          <a:prstGeom prst="rect">
            <a:avLst/>
          </a:prstGeom>
          <a:noFill/>
        </p:spPr>
        <p:txBody>
          <a:bodyPr wrap="square" rtlCol="0">
            <a:spAutoFit/>
          </a:bodyPr>
          <a:p>
            <a:r>
              <a:rPr lang="en-US" altLang="zh-CN" sz="4400" b="1">
                <a:ln>
                  <a:solidFill>
                    <a:srgbClr val="FF0000"/>
                  </a:solidFill>
                </a:ln>
                <a:solidFill>
                  <a:schemeClr val="accent3">
                    <a:lumMod val="75000"/>
                  </a:schemeClr>
                </a:solidFill>
                <a:effectLst>
                  <a:outerShdw blurRad="38100" dist="25400" dir="5400000" algn="ctr" rotWithShape="0">
                    <a:srgbClr val="6E747A">
                      <a:alpha val="43000"/>
                    </a:srgbClr>
                  </a:outerShdw>
                </a:effectLst>
              </a:rPr>
              <a:t>   </a:t>
            </a:r>
            <a:r>
              <a:rPr lang="zh-CN" altLang="zh-CN" sz="4400" b="1">
                <a:ln>
                  <a:solidFill>
                    <a:sysClr val="windowText" lastClr="000000"/>
                  </a:solidFill>
                </a:ln>
                <a:solidFill>
                  <a:srgbClr val="002060"/>
                </a:solidFill>
                <a:effectLst>
                  <a:outerShdw blurRad="38100" dist="25400" dir="5400000" algn="ctr" rotWithShape="0">
                    <a:srgbClr val="6E747A">
                      <a:alpha val="43000"/>
                    </a:srgbClr>
                  </a:outerShdw>
                </a:effectLst>
              </a:rPr>
              <a:t>爆品</a:t>
            </a:r>
            <a:r>
              <a:rPr lang="zh-CN" altLang="en-US" sz="4400" b="1">
                <a:ln>
                  <a:solidFill>
                    <a:sysClr val="windowText" lastClr="000000"/>
                  </a:solidFill>
                </a:ln>
                <a:solidFill>
                  <a:srgbClr val="002060"/>
                </a:solidFill>
                <a:effectLst>
                  <a:outerShdw blurRad="38100" dist="25400" dir="5400000" algn="ctr" rotWithShape="0">
                    <a:srgbClr val="6E747A">
                      <a:alpha val="43000"/>
                    </a:srgbClr>
                  </a:outerShdw>
                </a:effectLst>
              </a:rPr>
              <a:t>的特点</a:t>
            </a:r>
            <a:endParaRPr lang="zh-CN" altLang="en-US" sz="4400" b="1">
              <a:ln>
                <a:solidFill>
                  <a:sysClr val="windowText" lastClr="000000"/>
                </a:solidFill>
              </a:ln>
              <a:solidFill>
                <a:srgbClr val="002060"/>
              </a:solidFill>
              <a:effectLst>
                <a:outerShdw blurRad="38100" dist="25400" dir="5400000" algn="ctr" rotWithShape="0">
                  <a:srgbClr val="6E747A">
                    <a:alpha val="43000"/>
                  </a:srgbClr>
                </a:outerShdw>
              </a:effectLst>
            </a:endParaRPr>
          </a:p>
        </p:txBody>
      </p:sp>
      <p:sp>
        <p:nvSpPr>
          <p:cNvPr id="12" name="文本框 11"/>
          <p:cNvSpPr txBox="1"/>
          <p:nvPr/>
        </p:nvSpPr>
        <p:spPr>
          <a:xfrm>
            <a:off x="3350260" y="2229485"/>
            <a:ext cx="6118860" cy="645160"/>
          </a:xfrm>
          <a:prstGeom prst="rect">
            <a:avLst/>
          </a:prstGeom>
          <a:noFill/>
        </p:spPr>
        <p:txBody>
          <a:bodyPr wrap="square" rtlCol="0">
            <a:spAutoFit/>
          </a:bodyPr>
          <a:p>
            <a:r>
              <a:rPr lang="zh-CN" altLang="en-US" sz="3600" b="1">
                <a:latin typeface="微软雅黑" panose="020B0503020204020204" pitchFamily="34" charset="-122"/>
                <a:ea typeface="微软雅黑" panose="020B0503020204020204" pitchFamily="34" charset="-122"/>
              </a:rPr>
              <a:t>价格定位：接近成本价</a:t>
            </a:r>
            <a:endParaRPr lang="zh-CN" altLang="en-US" sz="3600" b="1">
              <a:latin typeface="微软雅黑" panose="020B0503020204020204" pitchFamily="34" charset="-122"/>
              <a:ea typeface="微软雅黑" panose="020B0503020204020204" pitchFamily="34" charset="-122"/>
            </a:endParaRPr>
          </a:p>
        </p:txBody>
      </p:sp>
      <p:sp>
        <p:nvSpPr>
          <p:cNvPr id="13" name="左大括号 12"/>
          <p:cNvSpPr/>
          <p:nvPr/>
        </p:nvSpPr>
        <p:spPr>
          <a:xfrm>
            <a:off x="2792095" y="1625600"/>
            <a:ext cx="707390" cy="2807970"/>
          </a:xfrm>
          <a:prstGeom prst="leftBrace">
            <a:avLst>
              <a:gd name="adj1" fmla="val 8333"/>
              <a:gd name="adj2" fmla="val 50791"/>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4" name="文本框 13"/>
          <p:cNvSpPr txBox="1"/>
          <p:nvPr/>
        </p:nvSpPr>
        <p:spPr>
          <a:xfrm>
            <a:off x="2219325" y="1503045"/>
            <a:ext cx="572770" cy="3086735"/>
          </a:xfrm>
          <a:prstGeom prst="rect">
            <a:avLst/>
          </a:prstGeom>
          <a:solidFill>
            <a:srgbClr val="FFFF00"/>
          </a:solidFill>
          <a:ln>
            <a:solidFill>
              <a:srgbClr val="00B050"/>
            </a:solidFill>
          </a:ln>
        </p:spPr>
        <p:txBody>
          <a:bodyPr wrap="square" rtlCol="0">
            <a:noAutofit/>
          </a:bodyPr>
          <a:p>
            <a:r>
              <a:rPr lang="zh-CN" altLang="en-US" sz="3200" b="1"/>
              <a:t>品</a:t>
            </a:r>
            <a:endParaRPr lang="zh-CN" altLang="en-US" sz="3200" b="1"/>
          </a:p>
          <a:p>
            <a:r>
              <a:rPr lang="zh-CN" altLang="en-US" sz="3200" b="1"/>
              <a:t>牌</a:t>
            </a:r>
            <a:endParaRPr lang="zh-CN" altLang="en-US" sz="3200" b="1"/>
          </a:p>
          <a:p>
            <a:r>
              <a:rPr lang="zh-CN" altLang="en-US" sz="3200" b="1"/>
              <a:t>自</a:t>
            </a:r>
            <a:endParaRPr lang="zh-CN" altLang="en-US" sz="3200" b="1"/>
          </a:p>
          <a:p>
            <a:r>
              <a:rPr lang="zh-CN" altLang="en-US" sz="3200" b="1"/>
              <a:t>带</a:t>
            </a:r>
            <a:endParaRPr lang="zh-CN" altLang="en-US" sz="3200" b="1"/>
          </a:p>
          <a:p>
            <a:r>
              <a:rPr lang="zh-CN" altLang="en-US" sz="3200" b="1"/>
              <a:t>流</a:t>
            </a:r>
            <a:endParaRPr lang="zh-CN" altLang="en-US" sz="3200" b="1"/>
          </a:p>
          <a:p>
            <a:r>
              <a:rPr lang="zh-CN" altLang="en-US" sz="3200" b="1"/>
              <a:t>量</a:t>
            </a:r>
            <a:endParaRPr lang="zh-CN" altLang="en-US" sz="3200" b="1"/>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2" name="文本框 11"/>
          <p:cNvSpPr txBox="1"/>
          <p:nvPr/>
        </p:nvSpPr>
        <p:spPr>
          <a:xfrm>
            <a:off x="635" y="5518150"/>
            <a:ext cx="12191365" cy="1340485"/>
          </a:xfrm>
          <a:prstGeom prst="rect">
            <a:avLst/>
          </a:prstGeom>
          <a:solidFill>
            <a:schemeClr val="accent3">
              <a:lumMod val="40000"/>
              <a:lumOff val="60000"/>
            </a:schemeClr>
          </a:solidFill>
          <a:ln>
            <a:solidFill>
              <a:srgbClr val="002060"/>
            </a:solidFill>
          </a:ln>
        </p:spPr>
        <p:txBody>
          <a:bodyPr wrap="square" rtlCol="0">
            <a:noAutofit/>
          </a:bodyPr>
          <a:p>
            <a:r>
              <a:rPr lang="en-US" altLang="zh-CN" sz="3600" b="1">
                <a:latin typeface="微软雅黑" panose="020B0503020204020204" pitchFamily="34" charset="-122"/>
                <a:ea typeface="微软雅黑" panose="020B0503020204020204" pitchFamily="34" charset="-122"/>
              </a:rPr>
              <a:t>                      </a:t>
            </a:r>
            <a:endParaRPr lang="zh-CN" altLang="en-US" sz="3600" b="1">
              <a:latin typeface="微软雅黑" panose="020B0503020204020204" pitchFamily="34" charset="-122"/>
              <a:ea typeface="微软雅黑" panose="020B0503020204020204" pitchFamily="34" charset="-122"/>
            </a:endParaRPr>
          </a:p>
        </p:txBody>
      </p:sp>
      <p:pic>
        <p:nvPicPr>
          <p:cNvPr id="2" name="图片 1" descr="微信图片_20240528115633"/>
          <p:cNvPicPr>
            <a:picLocks noChangeAspect="1"/>
          </p:cNvPicPr>
          <p:nvPr/>
        </p:nvPicPr>
        <p:blipFill>
          <a:blip r:embed="rId2"/>
          <a:stretch>
            <a:fillRect/>
          </a:stretch>
        </p:blipFill>
        <p:spPr>
          <a:xfrm>
            <a:off x="0" y="1228725"/>
            <a:ext cx="12191365" cy="4907280"/>
          </a:xfrm>
          <a:prstGeom prst="rect">
            <a:avLst/>
          </a:prstGeom>
          <a:ln>
            <a:solidFill>
              <a:srgbClr val="002060"/>
            </a:solidFill>
          </a:ln>
        </p:spPr>
      </p:pic>
      <p:sp>
        <p:nvSpPr>
          <p:cNvPr id="4" name="文本框 3"/>
          <p:cNvSpPr txBox="1"/>
          <p:nvPr/>
        </p:nvSpPr>
        <p:spPr>
          <a:xfrm>
            <a:off x="0" y="0"/>
            <a:ext cx="12191365" cy="1332230"/>
          </a:xfrm>
          <a:prstGeom prst="rect">
            <a:avLst/>
          </a:prstGeom>
          <a:solidFill>
            <a:schemeClr val="accent3">
              <a:lumMod val="40000"/>
              <a:lumOff val="60000"/>
            </a:schemeClr>
          </a:solidFill>
          <a:ln>
            <a:solidFill>
              <a:srgbClr val="002060"/>
            </a:solidFill>
          </a:ln>
        </p:spPr>
        <p:txBody>
          <a:bodyPr wrap="square" rtlCol="0">
            <a:noAutofit/>
          </a:bodyPr>
          <a:p>
            <a:pPr>
              <a:lnSpc>
                <a:spcPct val="140000"/>
              </a:lnSpc>
            </a:pPr>
            <a:r>
              <a:rPr lang="en-US" altLang="zh-CN" sz="5400" b="1">
                <a:solidFill>
                  <a:srgbClr val="002060"/>
                </a:solidFill>
                <a:latin typeface="华文彩云" panose="02010800040101010101" charset="-122"/>
                <a:ea typeface="华文彩云" panose="02010800040101010101" charset="-122"/>
                <a:cs typeface="华文彩云" panose="02010800040101010101" charset="-122"/>
              </a:rPr>
              <a:t>                   </a:t>
            </a:r>
            <a:r>
              <a:rPr lang="en-US" altLang="zh-CN" sz="4800" b="1">
                <a:solidFill>
                  <a:srgbClr val="002060"/>
                </a:solidFill>
                <a:latin typeface="华文彩云" panose="02010800040101010101" charset="-122"/>
                <a:ea typeface="华文彩云" panose="02010800040101010101" charset="-122"/>
                <a:cs typeface="华文彩云" panose="02010800040101010101" charset="-122"/>
              </a:rPr>
              <a:t>LiveGood</a:t>
            </a:r>
            <a:r>
              <a:rPr lang="zh-CN" altLang="zh-CN" sz="4800" b="1">
                <a:latin typeface="华文彩云" panose="02010800040101010101" charset="-122"/>
                <a:ea typeface="华文彩云" panose="02010800040101010101" charset="-122"/>
                <a:cs typeface="华文彩云" panose="02010800040101010101" charset="-122"/>
              </a:rPr>
              <a:t>美好生活</a:t>
            </a:r>
            <a:endParaRPr lang="zh-CN" altLang="zh-CN" sz="4800" b="1">
              <a:latin typeface="华文彩云" panose="02010800040101010101" charset="-122"/>
              <a:ea typeface="华文彩云" panose="02010800040101010101" charset="-122"/>
              <a:cs typeface="华文彩云" panose="02010800040101010101" charset="-122"/>
            </a:endParaRPr>
          </a:p>
        </p:txBody>
      </p:sp>
    </p:spTree>
    <p:custDataLst>
      <p:tags r:id="rId3"/>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7.xml><?xml version="1.0" encoding="utf-8"?>
<p:tagLst xmlns:p="http://schemas.openxmlformats.org/presentationml/2006/main">
  <p:tag name="commondata" val="eyJjb3VudCI6MzcsImhkaWQiOiI5YTczNTE5NTdmYWNiMjk5NGI5MGI0OTk2MjZkNTQ0YSIsInVzZXJDb3VudCI6Mzd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4900</Words>
  <Application>WPS 演示</Application>
  <PresentationFormat>宽屏</PresentationFormat>
  <Paragraphs>440</Paragraphs>
  <Slides>49</Slides>
  <Notes>1</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49</vt:i4>
      </vt:variant>
    </vt:vector>
  </HeadingPairs>
  <TitlesOfParts>
    <vt:vector size="63" baseType="lpstr">
      <vt:lpstr>Arial</vt:lpstr>
      <vt:lpstr>宋体</vt:lpstr>
      <vt:lpstr>Wingdings</vt:lpstr>
      <vt:lpstr>微软雅黑</vt:lpstr>
      <vt:lpstr>Wingdings</vt:lpstr>
      <vt:lpstr>汉仪中简黑简</vt:lpstr>
      <vt:lpstr>黑体</vt:lpstr>
      <vt:lpstr>华文彩云</vt:lpstr>
      <vt:lpstr>Arial Unicode MS</vt:lpstr>
      <vt:lpstr>等线</vt:lpstr>
      <vt:lpstr>Calibri Light</vt:lpstr>
      <vt:lpstr>Calibri</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新员工入职培训PPT</dc:title>
  <dc:creator>蔡圆圆camille（卡米设计）</dc:creator>
  <cp:lastModifiedBy>天赐</cp:lastModifiedBy>
  <cp:revision>229</cp:revision>
  <dcterms:created xsi:type="dcterms:W3CDTF">2024-02-27T07:26:00Z</dcterms:created>
  <dcterms:modified xsi:type="dcterms:W3CDTF">2024-06-03T15:33:18Z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KSOTemplateUUID">
    <vt:lpwstr>v1.0_mb_Ow6Aph/GvrynOHxJxHJy9A==</vt:lpwstr>
  </property>
  <property fmtid="{D5CDD505-2E9C-101B-9397-08002B2CF9AE}" pid="4" name="ICV">
    <vt:lpwstr>A3417365B0BA45A8BCB8C37321371DFF_12</vt:lpwstr>
  </property>
</Properties>
</file>