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g"/>
  <Override PartName="/ppt/media/image6.jpg" ContentType="image/jpg"/>
  <Override PartName="/ppt/theme/themeOverride1.xml" ContentType="application/vnd.openxmlformats-officedocument.themeOverride+xml"/>
  <Override PartName="/ppt/media/image11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22.jpg" ContentType="image/jpg"/>
  <Override PartName="/ppt/media/image27.jpg" ContentType="image/jpg"/>
  <Override PartName="/ppt/media/image28.jpg" ContentType="image/jpg"/>
  <Override PartName="/ppt/media/image31.jpg" ContentType="image/jpg"/>
  <Override PartName="/ppt/media/image34.jpg" ContentType="image/jpg"/>
  <Override PartName="/ppt/media/image37.jpg" ContentType="image/jpg"/>
  <Override PartName="/ppt/media/image38.jpg" ContentType="image/jpg"/>
  <Override PartName="/ppt/media/image39.jpg" ContentType="image/png"/>
  <Override PartName="/ppt/media/image40.jpg" ContentType="image/jpg"/>
  <Override PartName="/ppt/media/image42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6.jpg" ContentType="image/jpg"/>
  <Override PartName="/ppt/media/image57.jpg" ContentType="image/jpg"/>
  <Override PartName="/ppt/media/image58.jpg" ContentType="image/jpg"/>
  <Override PartName="/ppt/media/image59.jpg" ContentType="image/jpg"/>
  <Override PartName="/ppt/media/image60.jpg" ContentType="image/jpg"/>
  <Override PartName="/ppt/media/image61.jpg" ContentType="image/jpg"/>
  <Override PartName="/ppt/media/image62.jpg" ContentType="image/jpg"/>
  <Override PartName="/ppt/media/image63.jpg" ContentType="image/jpg"/>
  <Override PartName="/ppt/media/image6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4" r:id="rId3"/>
    <p:sldId id="305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9" r:id="rId12"/>
    <p:sldId id="271" r:id="rId13"/>
    <p:sldId id="272" r:id="rId14"/>
    <p:sldId id="273" r:id="rId15"/>
    <p:sldId id="276" r:id="rId16"/>
    <p:sldId id="277" r:id="rId17"/>
    <p:sldId id="279" r:id="rId18"/>
    <p:sldId id="302" r:id="rId19"/>
    <p:sldId id="303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257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6" y="6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52829" y="1437258"/>
            <a:ext cx="9137650" cy="1989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楷体"/>
                <a:cs typeface="楷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52829" y="3912870"/>
            <a:ext cx="9578975" cy="970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楷体"/>
                <a:cs typeface="楷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楷体"/>
                <a:cs typeface="楷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楷体"/>
                <a:cs typeface="楷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715" y="1033272"/>
            <a:ext cx="1838999" cy="1676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楷体"/>
                <a:cs typeface="楷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楷体"/>
                <a:cs typeface="楷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041" y="227457"/>
            <a:ext cx="4342282" cy="1235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楷体"/>
                <a:cs typeface="楷体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45102" y="2667381"/>
            <a:ext cx="6376034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楷体"/>
                <a:cs typeface="楷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da.gov/topics/organic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网站&#10;&#10;描述已自动生成">
            <a:extLst>
              <a:ext uri="{FF2B5EF4-FFF2-40B4-BE49-F238E27FC236}">
                <a16:creationId xmlns:a16="http://schemas.microsoft.com/office/drawing/2014/main" id="{64CA061D-58E2-0C9E-A084-A334F6F8E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98"/>
            <a:ext cx="12192000" cy="594100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02A407D-9E58-8C80-6A7C-9B38E6A28736}"/>
              </a:ext>
            </a:extLst>
          </p:cNvPr>
          <p:cNvSpPr/>
          <p:nvPr/>
        </p:nvSpPr>
        <p:spPr>
          <a:xfrm>
            <a:off x="3429000" y="5867400"/>
            <a:ext cx="510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BC4EDCF-9D06-2D31-90B2-10BE35269A8B}"/>
              </a:ext>
            </a:extLst>
          </p:cNvPr>
          <p:cNvSpPr txBox="1"/>
          <p:nvPr/>
        </p:nvSpPr>
        <p:spPr>
          <a:xfrm>
            <a:off x="3581400" y="5568504"/>
            <a:ext cx="5689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65A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Livegood</a:t>
            </a:r>
            <a:r>
              <a:rPr lang="en-US" altLang="zh-CN" sz="4800" b="1" dirty="0">
                <a:solidFill>
                  <a:srgbClr val="65A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800" b="1" dirty="0">
                <a:solidFill>
                  <a:srgbClr val="65A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产品分享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034" y="688240"/>
            <a:ext cx="28702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菌菇</a:t>
            </a:r>
            <a:r>
              <a:rPr sz="2400" spc="-30" dirty="0" err="1">
                <a:latin typeface="黑体" panose="02010609060101010101" pitchFamily="49" charset="-122"/>
                <a:ea typeface="黑体" panose="02010609060101010101" pitchFamily="49" charset="-122"/>
              </a:rPr>
              <a:t>复方有机咖啡</a:t>
            </a:r>
            <a:endParaRPr sz="2400" spc="-3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96" y="1532841"/>
            <a:ext cx="1936346" cy="1936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5"/>
          <p:cNvSpPr txBox="1"/>
          <p:nvPr/>
        </p:nvSpPr>
        <p:spPr>
          <a:xfrm>
            <a:off x="2246631" y="2286190"/>
            <a:ext cx="1685289" cy="1092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支持健康情绪</a:t>
            </a:r>
          </a:p>
          <a:p>
            <a:pPr marL="298450" indent="-285750"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集中注意力,</a:t>
            </a:r>
          </a:p>
          <a:p>
            <a:pPr marL="298450" indent="-285750"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保持头脑清醒</a:t>
            </a:r>
          </a:p>
          <a:p>
            <a:pPr marL="298450" indent="-285750"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减肥</a:t>
            </a:r>
          </a:p>
          <a:p>
            <a:pPr marL="298450" indent="-285750"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蘑菇功能</a:t>
            </a:r>
          </a:p>
          <a:p>
            <a:pPr marL="298450" indent="-285750"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味道惊人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00550" y="385063"/>
            <a:ext cx="35833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楷体"/>
                <a:cs typeface="楷体"/>
              </a:rPr>
              <a:t>含蘑菇的健康有机体重管理咖啡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0550" y="933704"/>
            <a:ext cx="713613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-25" dirty="0">
                <a:solidFill>
                  <a:srgbClr val="1A1A1A"/>
                </a:solidFill>
                <a:latin typeface="楷体"/>
                <a:cs typeface="楷体"/>
              </a:rPr>
              <a:t>    </a:t>
            </a:r>
            <a:r>
              <a:rPr sz="1600" spc="-25" dirty="0" err="1">
                <a:solidFill>
                  <a:srgbClr val="1A1A1A"/>
                </a:solidFill>
                <a:latin typeface="楷体"/>
                <a:cs typeface="楷体"/>
              </a:rPr>
              <a:t>專為健康的體重管理而設計，使其不僅僅是一杯普通的咖啡。</a:t>
            </a:r>
            <a:r>
              <a:rPr sz="1600" spc="-30" dirty="0" err="1">
                <a:latin typeface="楷体"/>
                <a:cs typeface="楷体"/>
              </a:rPr>
              <a:t>这款咖啡中加入了</a:t>
            </a:r>
            <a:r>
              <a:rPr sz="1600" spc="-35" dirty="0" err="1">
                <a:latin typeface="楷体"/>
                <a:cs typeface="楷体"/>
              </a:rPr>
              <a:t>各种神奇的功效和成分</a:t>
            </a:r>
            <a:r>
              <a:rPr sz="1600" spc="-35" dirty="0">
                <a:latin typeface="楷体"/>
                <a:cs typeface="楷体"/>
              </a:rPr>
              <a:t>， 如适应素、绿茶、健康纤维、玛卡，尤其是美味！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0550" y="1665477"/>
            <a:ext cx="723645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600" dirty="0">
                <a:latin typeface="楷体"/>
                <a:cs typeface="楷体"/>
              </a:rPr>
              <a:t>    </a:t>
            </a:r>
            <a:r>
              <a:rPr sz="1600" dirty="0" err="1">
                <a:latin typeface="楷体"/>
                <a:cs typeface="楷体"/>
              </a:rPr>
              <a:t>LiveGood</a:t>
            </a:r>
            <a:r>
              <a:rPr sz="1600" spc="-30" dirty="0">
                <a:latin typeface="楷体"/>
                <a:cs typeface="楷体"/>
              </a:rPr>
              <a:t> 有机咖啡不仅结合了来自地球上最干净、最纯净、最茂盛的地方的最高</a:t>
            </a:r>
            <a:r>
              <a:rPr sz="1600" spc="-25" dirty="0">
                <a:latin typeface="楷体"/>
                <a:cs typeface="楷体"/>
              </a:rPr>
              <a:t>品质的成分，它还是第一款也是唯一一款</a:t>
            </a:r>
            <a:r>
              <a:rPr sz="1600" b="1" spc="-15" dirty="0">
                <a:latin typeface="楷体"/>
                <a:cs typeface="楷体"/>
              </a:rPr>
              <a:t>添加了健康纤维以减少饥饿感的咖啡，添加了玛卡以帮助学习和记忆并改善情绪，添加了绿茶以促进健康的大脑功能并</a:t>
            </a:r>
            <a:r>
              <a:rPr sz="1600" b="1" spc="-10" dirty="0">
                <a:latin typeface="楷体"/>
                <a:cs typeface="楷体"/>
              </a:rPr>
              <a:t>刺激脂肪燃烧</a:t>
            </a:r>
            <a:r>
              <a:rPr sz="1600" spc="-50" dirty="0">
                <a:latin typeface="楷体"/>
                <a:cs typeface="楷体"/>
              </a:rPr>
              <a:t>，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00550" y="2885058"/>
            <a:ext cx="726313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600" spc="-25" dirty="0">
                <a:latin typeface="楷体"/>
                <a:cs typeface="楷体"/>
              </a:rPr>
              <a:t>    </a:t>
            </a:r>
            <a:r>
              <a:rPr sz="1600" spc="-25" dirty="0" err="1">
                <a:latin typeface="楷体"/>
                <a:cs typeface="楷体"/>
              </a:rPr>
              <a:t>添加了世界上</a:t>
            </a:r>
            <a:r>
              <a:rPr sz="1600" b="1" spc="-10" dirty="0" err="1">
                <a:latin typeface="楷体"/>
                <a:cs typeface="楷体"/>
              </a:rPr>
              <a:t>最强大的</a:t>
            </a:r>
            <a:r>
              <a:rPr sz="1600" b="1" spc="-10" dirty="0">
                <a:latin typeface="楷体"/>
                <a:cs typeface="楷体"/>
              </a:rPr>
              <a:t> </a:t>
            </a:r>
            <a:r>
              <a:rPr sz="1600" b="1" dirty="0">
                <a:latin typeface="楷体"/>
                <a:cs typeface="楷体"/>
              </a:rPr>
              <a:t>6</a:t>
            </a:r>
            <a:r>
              <a:rPr sz="1600" b="1" spc="-10" dirty="0">
                <a:latin typeface="楷体"/>
                <a:cs typeface="楷体"/>
              </a:rPr>
              <a:t> 种蘑菇形式的适应原</a:t>
            </a:r>
            <a:r>
              <a:rPr sz="1600" dirty="0">
                <a:latin typeface="楷体"/>
                <a:cs typeface="楷体"/>
              </a:rPr>
              <a:t>, </a:t>
            </a:r>
            <a:r>
              <a:rPr sz="1600" spc="-30" dirty="0" err="1">
                <a:solidFill>
                  <a:srgbClr val="0D0D0D"/>
                </a:solidFill>
                <a:latin typeface="楷体"/>
                <a:cs typeface="楷体"/>
              </a:rPr>
              <a:t>靈芝</a:t>
            </a:r>
            <a:r>
              <a:rPr sz="1600" spc="-30" dirty="0">
                <a:solidFill>
                  <a:srgbClr val="0D0D0D"/>
                </a:solidFill>
                <a:latin typeface="楷体"/>
                <a:cs typeface="楷体"/>
              </a:rPr>
              <a:t>、</a:t>
            </a:r>
            <a:r>
              <a:rPr lang="zh-CN" altLang="en-US" sz="1600" spc="-30" dirty="0">
                <a:solidFill>
                  <a:srgbClr val="0D0D0D"/>
                </a:solidFill>
                <a:latin typeface="楷体"/>
                <a:cs typeface="楷体"/>
              </a:rPr>
              <a:t>杏</a:t>
            </a:r>
            <a:r>
              <a:rPr sz="1600" spc="-30" dirty="0" err="1">
                <a:solidFill>
                  <a:srgbClr val="0D0D0D"/>
                </a:solidFill>
                <a:latin typeface="楷体"/>
                <a:cs typeface="楷体"/>
              </a:rPr>
              <a:t>鮑菇、香菇、猴頭菇、</a:t>
            </a:r>
            <a:r>
              <a:rPr sz="1600" spc="-25" dirty="0" err="1">
                <a:solidFill>
                  <a:srgbClr val="0D0D0D"/>
                </a:solidFill>
                <a:latin typeface="楷体"/>
                <a:cs typeface="楷体"/>
              </a:rPr>
              <a:t>雲芝,富含菇蕈复方多糖体,</a:t>
            </a:r>
            <a:r>
              <a:rPr sz="1600" spc="-30" dirty="0" err="1">
                <a:latin typeface="楷体"/>
                <a:cs typeface="楷体"/>
              </a:rPr>
              <a:t>以缓解压力</a:t>
            </a:r>
            <a:r>
              <a:rPr sz="1600" spc="-30" dirty="0">
                <a:latin typeface="楷体"/>
                <a:cs typeface="楷体"/>
              </a:rPr>
              <a:t>, 支持健康的身体并帮助您感觉良好！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00550" y="3616578"/>
            <a:ext cx="71367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600" spc="-25" dirty="0">
                <a:latin typeface="楷体"/>
                <a:cs typeface="楷体"/>
              </a:rPr>
              <a:t>    </a:t>
            </a:r>
            <a:r>
              <a:rPr sz="1600" spc="-25" dirty="0" err="1">
                <a:latin typeface="楷体"/>
                <a:cs typeface="楷体"/>
              </a:rPr>
              <a:t>地球上没有哪种咖啡能像</a:t>
            </a:r>
            <a:r>
              <a:rPr sz="1600" spc="-25" dirty="0">
                <a:latin typeface="楷体"/>
                <a:cs typeface="楷体"/>
              </a:rPr>
              <a:t> </a:t>
            </a:r>
            <a:r>
              <a:rPr sz="1600" dirty="0">
                <a:latin typeface="楷体"/>
                <a:cs typeface="楷体"/>
              </a:rPr>
              <a:t>LiveGood</a:t>
            </a:r>
            <a:r>
              <a:rPr sz="1600" spc="-30" dirty="0">
                <a:latin typeface="楷体"/>
                <a:cs typeface="楷体"/>
              </a:rPr>
              <a:t> 健康有机蘑菇体重管理咖啡一样提供如此多</a:t>
            </a:r>
            <a:r>
              <a:rPr sz="1600" spc="-25" dirty="0">
                <a:latin typeface="楷体"/>
                <a:cs typeface="楷体"/>
              </a:rPr>
              <a:t>的益处 .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37050" y="4209896"/>
            <a:ext cx="7263130" cy="1028487"/>
          </a:xfrm>
          <a:prstGeom prst="rect">
            <a:avLst/>
          </a:prstGeom>
          <a:ln w="9144">
            <a:solidFill>
              <a:srgbClr val="EC7C3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0"/>
              </a:spcBef>
            </a:pPr>
            <a:r>
              <a:rPr sz="1600" b="1" spc="-10" dirty="0">
                <a:latin typeface="楷体"/>
                <a:cs typeface="楷体"/>
              </a:rPr>
              <a:t>如何使用</a:t>
            </a:r>
            <a:r>
              <a:rPr sz="1600" spc="-20" dirty="0">
                <a:latin typeface="楷体"/>
                <a:cs typeface="楷体"/>
              </a:rPr>
              <a:t>: 在热水或冷水中混合</a:t>
            </a:r>
            <a:r>
              <a:rPr sz="1600" spc="-25" dirty="0">
                <a:latin typeface="楷体"/>
                <a:cs typeface="楷体"/>
              </a:rPr>
              <a:t>1</a:t>
            </a:r>
            <a:r>
              <a:rPr sz="1600" spc="-30" dirty="0">
                <a:latin typeface="楷体"/>
                <a:cs typeface="楷体"/>
              </a:rPr>
              <a:t>勺。</a:t>
            </a:r>
            <a:endParaRPr sz="16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50" dirty="0">
              <a:latin typeface="楷体"/>
              <a:cs typeface="楷体"/>
            </a:endParaRPr>
          </a:p>
          <a:p>
            <a:pPr marL="92075" marR="149860">
              <a:lnSpc>
                <a:spcPct val="100000"/>
              </a:lnSpc>
            </a:pPr>
            <a:r>
              <a:rPr sz="1600" b="1" spc="-10" dirty="0">
                <a:latin typeface="楷体"/>
                <a:cs typeface="楷体"/>
              </a:rPr>
              <a:t>何时饮用</a:t>
            </a:r>
            <a:r>
              <a:rPr sz="1600" spc="-25" dirty="0">
                <a:latin typeface="楷体"/>
                <a:cs typeface="楷体"/>
              </a:rPr>
              <a:t>: 由于它含有约 </a:t>
            </a:r>
            <a:r>
              <a:rPr sz="1600" dirty="0">
                <a:latin typeface="楷体"/>
                <a:cs typeface="楷体"/>
              </a:rPr>
              <a:t>100</a:t>
            </a:r>
            <a:r>
              <a:rPr sz="1600" spc="-30" dirty="0">
                <a:latin typeface="楷体"/>
                <a:cs typeface="楷体"/>
              </a:rPr>
              <a:t> </a:t>
            </a:r>
            <a:r>
              <a:rPr sz="1600" spc="-30" dirty="0" err="1">
                <a:latin typeface="楷体"/>
                <a:cs typeface="楷体"/>
              </a:rPr>
              <a:t>毫克的咖啡因，对于大多数人来说，这无疑是一种晨</a:t>
            </a:r>
            <a:r>
              <a:rPr sz="1600" spc="-35" dirty="0" err="1">
                <a:latin typeface="楷体"/>
                <a:cs typeface="楷体"/>
              </a:rPr>
              <a:t>间饮品</a:t>
            </a:r>
            <a:r>
              <a:rPr sz="1600" spc="-35" dirty="0">
                <a:latin typeface="楷体"/>
                <a:cs typeface="楷体"/>
              </a:rPr>
              <a:t>。</a:t>
            </a:r>
            <a:endParaRPr sz="1600" dirty="0">
              <a:latin typeface="楷体"/>
              <a:cs typeface="楷体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8726" y="5582158"/>
            <a:ext cx="3406952" cy="68427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8779" y="5642594"/>
            <a:ext cx="3255083" cy="563404"/>
          </a:xfrm>
          <a:prstGeom prst="rect">
            <a:avLst/>
          </a:prstGeom>
        </p:spPr>
      </p:pic>
      <p:pic>
        <p:nvPicPr>
          <p:cNvPr id="16" name="图片 15" descr="图片包含 图示&#10;&#10;描述已自动生成">
            <a:extLst>
              <a:ext uri="{FF2B5EF4-FFF2-40B4-BE49-F238E27FC236}">
                <a16:creationId xmlns:a16="http://schemas.microsoft.com/office/drawing/2014/main" id="{695429F6-244A-DB82-6BBB-1E1C3989AB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5800"/>
            <a:ext cx="3581400" cy="1995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DD17A1A2-992F-8115-CBD6-85E706EF513A}"/>
              </a:ext>
            </a:extLst>
          </p:cNvPr>
          <p:cNvSpPr txBox="1"/>
          <p:nvPr/>
        </p:nvSpPr>
        <p:spPr>
          <a:xfrm>
            <a:off x="1849588" y="3629680"/>
            <a:ext cx="2296795" cy="5360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7645" indent="-19494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会员价</a:t>
            </a:r>
            <a:r>
              <a:rPr sz="1600" b="1" spc="-10" dirty="0">
                <a:solidFill>
                  <a:srgbClr val="FF0000"/>
                </a:solidFill>
                <a:latin typeface="楷体"/>
                <a:cs typeface="楷体"/>
              </a:rPr>
              <a:t>：$1</a:t>
            </a:r>
            <a:r>
              <a:rPr 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7.95</a:t>
            </a:r>
            <a:r>
              <a:rPr sz="1600" b="1" spc="-170" dirty="0">
                <a:solidFill>
                  <a:srgbClr val="FF0000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  <a:p>
            <a:pPr marL="207645" indent="-19494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零售价</a:t>
            </a:r>
            <a:r>
              <a:rPr sz="1600" b="1" spc="-10" dirty="0">
                <a:solidFill>
                  <a:srgbClr val="1A1A1A"/>
                </a:solidFill>
                <a:latin typeface="楷体"/>
                <a:cs typeface="楷体"/>
              </a:rPr>
              <a:t>：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2</a:t>
            </a:r>
            <a:r>
              <a:rPr lang="en-US" sz="1600" b="1" dirty="0">
                <a:solidFill>
                  <a:srgbClr val="1A1A1A"/>
                </a:solidFill>
                <a:latin typeface="楷体"/>
                <a:cs typeface="楷体"/>
              </a:rPr>
              <a:t>8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.95</a:t>
            </a:r>
            <a:r>
              <a:rPr sz="1600" b="1" spc="-20" dirty="0">
                <a:solidFill>
                  <a:srgbClr val="1A1A1A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16" y="323502"/>
            <a:ext cx="4553159" cy="720325"/>
          </a:xfrm>
          <a:prstGeom prst="rect">
            <a:avLst/>
          </a:prstGeom>
        </p:spPr>
        <p:txBody>
          <a:bodyPr vert="horz" wrap="square" lIns="0" tIns="347599" rIns="0" bIns="0" rtlCol="0">
            <a:spAutoFit/>
          </a:bodyPr>
          <a:lstStyle/>
          <a:p>
            <a:pPr marL="195580" algn="ctr">
              <a:lnSpc>
                <a:spcPct val="100000"/>
              </a:lnSpc>
              <a:spcBef>
                <a:spcPts val="835"/>
              </a:spcBef>
            </a:pPr>
            <a:r>
              <a:rPr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Essential </a:t>
            </a:r>
            <a:r>
              <a:rPr sz="2400" spc="-30" dirty="0" err="1">
                <a:latin typeface="黑体" panose="02010609060101010101" pitchFamily="49" charset="-122"/>
                <a:ea typeface="黑体" panose="02010609060101010101" pitchFamily="49" charset="-122"/>
              </a:rPr>
              <a:t>Aminos必需胺基酸飲</a:t>
            </a:r>
            <a:endParaRPr sz="2400" spc="-3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" y="1297456"/>
            <a:ext cx="2286000" cy="2211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5"/>
          <p:cNvSpPr txBox="1"/>
          <p:nvPr/>
        </p:nvSpPr>
        <p:spPr>
          <a:xfrm>
            <a:off x="5181601" y="844511"/>
            <a:ext cx="6172200" cy="84670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ct val="103299"/>
              </a:lnSpc>
              <a:spcBef>
                <a:spcPts val="180"/>
              </a:spcBef>
            </a:pPr>
            <a:r>
              <a:rPr lang="en-US" spc="-10" dirty="0">
                <a:solidFill>
                  <a:srgbClr val="1A1A1A"/>
                </a:solidFill>
                <a:latin typeface="楷体"/>
                <a:cs typeface="楷体"/>
              </a:rPr>
              <a:t>    </a:t>
            </a:r>
            <a:r>
              <a:rPr spc="-10" dirty="0" err="1">
                <a:solidFill>
                  <a:srgbClr val="1A1A1A"/>
                </a:solidFill>
                <a:latin typeface="楷体"/>
                <a:cs typeface="楷体"/>
              </a:rPr>
              <a:t>LiveGood</a:t>
            </a:r>
            <a:r>
              <a:rPr spc="-15" dirty="0" err="1">
                <a:solidFill>
                  <a:srgbClr val="1A1A1A"/>
                </a:solidFill>
                <a:latin typeface="楷体"/>
                <a:cs typeface="楷体"/>
              </a:rPr>
              <a:t>的</a:t>
            </a:r>
            <a:r>
              <a:rPr spc="-15" dirty="0">
                <a:solidFill>
                  <a:srgbClr val="1A1A1A"/>
                </a:solidFill>
                <a:latin typeface="楷体"/>
                <a:cs typeface="楷体"/>
              </a:rPr>
              <a:t> </a:t>
            </a:r>
            <a:r>
              <a:rPr dirty="0">
                <a:solidFill>
                  <a:srgbClr val="1A1A1A"/>
                </a:solidFill>
                <a:latin typeface="Calibri"/>
                <a:cs typeface="Calibri"/>
              </a:rPr>
              <a:t>Essential Aminos</a:t>
            </a:r>
            <a:r>
              <a:rPr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A1A1A"/>
                </a:solidFill>
                <a:latin typeface="楷体"/>
                <a:cs typeface="楷体"/>
              </a:rPr>
              <a:t>必需胺基酸飲 是一種支持肌肉力量和功能、增強耐力和恢復能力、促進能量和注意力，並為您提供實現最佳功能所需的胺基酸營養補充劑。</a:t>
            </a:r>
            <a:endParaRPr dirty="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7800" y="2103501"/>
            <a:ext cx="6304407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pc="-20" dirty="0">
                <a:solidFill>
                  <a:srgbClr val="1A1A1A"/>
                </a:solidFill>
                <a:latin typeface="楷体"/>
                <a:cs typeface="楷体"/>
              </a:rPr>
              <a:t>    </a:t>
            </a:r>
            <a:r>
              <a:rPr spc="-20" dirty="0" err="1">
                <a:solidFill>
                  <a:srgbClr val="1A1A1A"/>
                </a:solidFill>
                <a:latin typeface="楷体"/>
                <a:cs typeface="楷体"/>
              </a:rPr>
              <a:t>每份含有優化比例的所有必需胺基酸、支鏈胺基酸和電解質。</a:t>
            </a:r>
            <a:r>
              <a:rPr spc="-15" dirty="0" err="1">
                <a:solidFill>
                  <a:srgbClr val="1A1A1A"/>
                </a:solidFill>
                <a:latin typeface="楷体"/>
                <a:cs typeface="楷体"/>
              </a:rPr>
              <a:t>通過每天服用</a:t>
            </a:r>
            <a:r>
              <a:rPr spc="-15" dirty="0">
                <a:solidFill>
                  <a:srgbClr val="1A1A1A"/>
                </a:solidFill>
                <a:latin typeface="楷体"/>
                <a:cs typeface="楷体"/>
              </a:rPr>
              <a:t> </a:t>
            </a:r>
            <a:r>
              <a:rPr dirty="0">
                <a:solidFill>
                  <a:srgbClr val="1A1A1A"/>
                </a:solidFill>
                <a:latin typeface="楷体"/>
                <a:cs typeface="楷体"/>
              </a:rPr>
              <a:t>LiveGood</a:t>
            </a:r>
            <a:r>
              <a:rPr spc="-25" dirty="0">
                <a:solidFill>
                  <a:srgbClr val="1A1A1A"/>
                </a:solidFill>
                <a:latin typeface="楷体"/>
                <a:cs typeface="楷体"/>
              </a:rPr>
              <a:t> 的必需胺基酸，您可以支持肌肉力</a:t>
            </a:r>
            <a:r>
              <a:rPr spc="-50" dirty="0">
                <a:solidFill>
                  <a:srgbClr val="1A1A1A"/>
                </a:solidFill>
                <a:latin typeface="楷体"/>
                <a:cs typeface="楷体"/>
              </a:rPr>
              <a:t> </a:t>
            </a:r>
            <a:r>
              <a:rPr spc="-20" dirty="0">
                <a:solidFill>
                  <a:srgbClr val="1A1A1A"/>
                </a:solidFill>
                <a:latin typeface="楷体"/>
                <a:cs typeface="楷体"/>
              </a:rPr>
              <a:t>量和功能，幫助保持瘦肌肉質量，促進耐力和恢復，促進健</a:t>
            </a:r>
            <a:r>
              <a:rPr spc="-50" dirty="0">
                <a:solidFill>
                  <a:srgbClr val="1A1A1A"/>
                </a:solidFill>
                <a:latin typeface="楷体"/>
                <a:cs typeface="楷体"/>
              </a:rPr>
              <a:t> </a:t>
            </a:r>
            <a:r>
              <a:rPr spc="-20" dirty="0">
                <a:solidFill>
                  <a:srgbClr val="1A1A1A"/>
                </a:solidFill>
                <a:latin typeface="楷体"/>
                <a:cs typeface="楷体"/>
              </a:rPr>
              <a:t>康的能量和注意力，以及其他好處。</a:t>
            </a:r>
            <a:endParaRPr dirty="0">
              <a:latin typeface="楷体"/>
              <a:cs typeface="楷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0" y="3406727"/>
            <a:ext cx="6096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1A1A1A"/>
                </a:solidFill>
                <a:latin typeface="楷体"/>
                <a:cs typeface="楷体"/>
              </a:rPr>
              <a:t>    </a:t>
            </a:r>
            <a:r>
              <a:rPr dirty="0">
                <a:solidFill>
                  <a:srgbClr val="1A1A1A"/>
                </a:solidFill>
                <a:latin typeface="楷体"/>
                <a:cs typeface="楷体"/>
              </a:rPr>
              <a:t>Essential </a:t>
            </a:r>
            <a:r>
              <a:rPr spc="-10" dirty="0">
                <a:solidFill>
                  <a:srgbClr val="1A1A1A"/>
                </a:solidFill>
                <a:latin typeface="楷体"/>
                <a:cs typeface="楷体"/>
              </a:rPr>
              <a:t>Aminos必需胺基酸 有水果潘趣(Punch</a:t>
            </a:r>
            <a:r>
              <a:rPr spc="-20" dirty="0">
                <a:solidFill>
                  <a:srgbClr val="1A1A1A"/>
                </a:solidFill>
                <a:latin typeface="楷体"/>
                <a:cs typeface="楷体"/>
              </a:rPr>
              <a:t>)</a:t>
            </a:r>
            <a:r>
              <a:rPr spc="-20" dirty="0" err="1">
                <a:solidFill>
                  <a:srgbClr val="1A1A1A"/>
                </a:solidFill>
                <a:latin typeface="楷体"/>
                <a:cs typeface="楷体"/>
              </a:rPr>
              <a:t>風味</a:t>
            </a:r>
            <a:r>
              <a:rPr spc="-20" dirty="0">
                <a:solidFill>
                  <a:srgbClr val="1A1A1A"/>
                </a:solidFill>
                <a:latin typeface="楷体"/>
                <a:cs typeface="楷体"/>
              </a:rPr>
              <a:t>/</a:t>
            </a:r>
            <a:r>
              <a:rPr lang="zh-CN" altLang="en-US" spc="-20" dirty="0">
                <a:solidFill>
                  <a:srgbClr val="1A1A1A"/>
                </a:solidFill>
                <a:latin typeface="楷体"/>
                <a:cs typeface="楷体"/>
              </a:rPr>
              <a:t>柠</a:t>
            </a:r>
            <a:r>
              <a:rPr spc="-20" dirty="0" err="1">
                <a:solidFill>
                  <a:srgbClr val="1A1A1A"/>
                </a:solidFill>
                <a:latin typeface="楷体"/>
                <a:cs typeface="楷体"/>
              </a:rPr>
              <a:t>檬</a:t>
            </a:r>
            <a:r>
              <a:rPr spc="-15" dirty="0" err="1">
                <a:solidFill>
                  <a:srgbClr val="1A1A1A"/>
                </a:solidFill>
                <a:latin typeface="楷体"/>
                <a:cs typeface="楷体"/>
              </a:rPr>
              <a:t>酸橙風味兩種美味</a:t>
            </a:r>
            <a:r>
              <a:rPr spc="-15" dirty="0">
                <a:solidFill>
                  <a:srgbClr val="1A1A1A"/>
                </a:solidFill>
                <a:latin typeface="楷体"/>
                <a:cs typeface="楷体"/>
              </a:rPr>
              <a:t>。</a:t>
            </a:r>
            <a:endParaRPr dirty="0">
              <a:latin typeface="楷体"/>
              <a:cs typeface="楷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2635" y="2803068"/>
            <a:ext cx="2369820" cy="546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298450" indent="-285750"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  <a:defRPr sz="1100" b="1" spc="-1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r>
              <a:rPr dirty="0"/>
              <a:t>增强肌肉力量和功能</a:t>
            </a:r>
          </a:p>
          <a:p>
            <a:r>
              <a:rPr dirty="0"/>
              <a:t>增强耐力和恢复能力</a:t>
            </a:r>
          </a:p>
          <a:p>
            <a:r>
              <a:rPr dirty="0"/>
              <a:t>增强能量和注意力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5105400"/>
            <a:ext cx="3569208" cy="131852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00600" y="4455741"/>
            <a:ext cx="7184390" cy="546303"/>
          </a:xfrm>
          <a:prstGeom prst="rect">
            <a:avLst/>
          </a:prstGeom>
          <a:ln w="9144">
            <a:solidFill>
              <a:srgbClr val="EC7C3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420"/>
              </a:spcBef>
            </a:pPr>
            <a:r>
              <a:rPr sz="1600" spc="-30" dirty="0">
                <a:latin typeface="楷体"/>
                <a:cs typeface="楷体"/>
              </a:rPr>
              <a:t>如何使用: 每天最多两次，每次一勺，最好在锻炼前</a:t>
            </a:r>
            <a:r>
              <a:rPr sz="1600" spc="-20" dirty="0">
                <a:latin typeface="楷体"/>
                <a:cs typeface="楷体"/>
              </a:rPr>
              <a:t>30</a:t>
            </a:r>
            <a:r>
              <a:rPr sz="1600" spc="-30" dirty="0">
                <a:latin typeface="楷体"/>
                <a:cs typeface="楷体"/>
              </a:rPr>
              <a:t>分钟加入水中.</a:t>
            </a:r>
            <a:endParaRPr sz="1600" dirty="0">
              <a:latin typeface="楷体"/>
              <a:cs typeface="楷体"/>
            </a:endParaRPr>
          </a:p>
          <a:p>
            <a:pPr marL="1124585">
              <a:lnSpc>
                <a:spcPct val="100000"/>
              </a:lnSpc>
            </a:pPr>
            <a:r>
              <a:rPr sz="1600" b="1" spc="-10" dirty="0" err="1">
                <a:latin typeface="楷体"/>
                <a:cs typeface="楷体"/>
              </a:rPr>
              <a:t>全天饮用</a:t>
            </a:r>
            <a:r>
              <a:rPr sz="1600" spc="-50" dirty="0">
                <a:latin typeface="楷体"/>
                <a:cs typeface="楷体"/>
              </a:rPr>
              <a:t>。</a:t>
            </a:r>
            <a:endParaRPr sz="1600" dirty="0">
              <a:latin typeface="楷体"/>
              <a:cs typeface="楷体"/>
            </a:endParaRPr>
          </a:p>
        </p:txBody>
      </p:sp>
      <p:pic>
        <p:nvPicPr>
          <p:cNvPr id="12" name="图片 11" descr="图形用户界面&#10;&#10;描述已自动生成">
            <a:extLst>
              <a:ext uri="{FF2B5EF4-FFF2-40B4-BE49-F238E27FC236}">
                <a16:creationId xmlns:a16="http://schemas.microsoft.com/office/drawing/2014/main" id="{8F5178FA-D4D4-9218-F19E-4BE5AC2A1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8" y="4335813"/>
            <a:ext cx="3886200" cy="21652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0E8F5E8A-3F6D-8D93-26EA-EDCD58A60C5A}"/>
              </a:ext>
            </a:extLst>
          </p:cNvPr>
          <p:cNvSpPr txBox="1"/>
          <p:nvPr/>
        </p:nvSpPr>
        <p:spPr>
          <a:xfrm>
            <a:off x="1849588" y="3629680"/>
            <a:ext cx="2296795" cy="5360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7645" indent="-19494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会员价</a:t>
            </a:r>
            <a:r>
              <a:rPr sz="1600" b="1" spc="-10" dirty="0">
                <a:solidFill>
                  <a:srgbClr val="FF0000"/>
                </a:solidFill>
                <a:latin typeface="楷体"/>
                <a:cs typeface="楷体"/>
              </a:rPr>
              <a:t>：$1</a:t>
            </a:r>
            <a:r>
              <a:rPr 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9.95</a:t>
            </a:r>
            <a:r>
              <a:rPr sz="1600" b="1" spc="-170" dirty="0">
                <a:solidFill>
                  <a:srgbClr val="FF0000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  <a:p>
            <a:pPr marL="207645" indent="-19494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零售价</a:t>
            </a:r>
            <a:r>
              <a:rPr sz="1600" b="1" spc="-10" dirty="0">
                <a:solidFill>
                  <a:srgbClr val="1A1A1A"/>
                </a:solidFill>
                <a:latin typeface="楷体"/>
                <a:cs typeface="楷体"/>
              </a:rPr>
              <a:t>：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2</a:t>
            </a:r>
            <a:r>
              <a:rPr lang="en-US" sz="1600" b="1" dirty="0">
                <a:solidFill>
                  <a:srgbClr val="1A1A1A"/>
                </a:solidFill>
                <a:latin typeface="楷体"/>
                <a:cs typeface="楷体"/>
              </a:rPr>
              <a:t>9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.95</a:t>
            </a:r>
            <a:r>
              <a:rPr sz="1600" b="1" spc="-20" dirty="0">
                <a:solidFill>
                  <a:srgbClr val="1A1A1A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07" y="298781"/>
            <a:ext cx="3375786" cy="720325"/>
          </a:xfrm>
          <a:prstGeom prst="rect">
            <a:avLst/>
          </a:prstGeom>
        </p:spPr>
        <p:txBody>
          <a:bodyPr vert="horz" wrap="square" lIns="0" tIns="347599" rIns="0" bIns="0" rtlCol="0">
            <a:spAutoFit/>
          </a:bodyPr>
          <a:lstStyle/>
          <a:p>
            <a:pPr marL="195580" algn="ctr">
              <a:spcBef>
                <a:spcPts val="835"/>
              </a:spcBef>
            </a:pPr>
            <a:r>
              <a:rPr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Factor4–</a:t>
            </a:r>
            <a:r>
              <a:rPr sz="2400" spc="-30" dirty="0" err="1">
                <a:latin typeface="黑体" panose="02010609060101010101" pitchFamily="49" charset="-122"/>
                <a:ea typeface="黑体" panose="02010609060101010101" pitchFamily="49" charset="-122"/>
              </a:rPr>
              <a:t>先進炎症管理</a:t>
            </a:r>
            <a:endParaRPr sz="2400" spc="-3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3032" y="914400"/>
            <a:ext cx="3000032" cy="2776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5"/>
          <p:cNvSpPr txBox="1"/>
          <p:nvPr/>
        </p:nvSpPr>
        <p:spPr>
          <a:xfrm>
            <a:off x="4419600" y="680179"/>
            <a:ext cx="71628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1A1A1A"/>
                </a:solidFill>
                <a:latin typeface="楷体"/>
                <a:cs typeface="楷体"/>
              </a:rPr>
              <a:t>    </a:t>
            </a:r>
            <a:r>
              <a:rPr sz="1800" dirty="0">
                <a:solidFill>
                  <a:srgbClr val="1A1A1A"/>
                </a:solidFill>
                <a:latin typeface="楷体"/>
                <a:cs typeface="楷体"/>
              </a:rPr>
              <a:t>Factor4 是一種炎症管理補充劑，</a:t>
            </a:r>
            <a:r>
              <a:rPr sz="1800" b="1" spc="-10" dirty="0">
                <a:solidFill>
                  <a:srgbClr val="1A1A1A"/>
                </a:solidFill>
                <a:latin typeface="楷体"/>
                <a:cs typeface="楷体"/>
              </a:rPr>
              <a:t>旨在針對許多疾病的根本原因：炎症</a:t>
            </a:r>
            <a:r>
              <a:rPr sz="1800" spc="-25" dirty="0">
                <a:solidFill>
                  <a:srgbClr val="1A1A1A"/>
                </a:solidFill>
                <a:latin typeface="楷体"/>
                <a:cs typeface="楷体"/>
              </a:rPr>
              <a:t>。據</a:t>
            </a:r>
            <a:r>
              <a:rPr sz="1800" spc="-50" dirty="0">
                <a:solidFill>
                  <a:srgbClr val="1A1A1A"/>
                </a:solidFill>
                <a:latin typeface="楷体"/>
                <a:cs typeface="楷体"/>
              </a:rPr>
              <a:t> </a:t>
            </a:r>
            <a:r>
              <a:rPr sz="1800" dirty="0">
                <a:solidFill>
                  <a:srgbClr val="1A1A1A"/>
                </a:solidFill>
                <a:latin typeface="楷体"/>
                <a:cs typeface="楷体"/>
              </a:rPr>
              <a:t>LiveGood</a:t>
            </a:r>
            <a:r>
              <a:rPr sz="1800" spc="-10" dirty="0">
                <a:solidFill>
                  <a:srgbClr val="1A1A1A"/>
                </a:solidFill>
                <a:latin typeface="楷体"/>
                <a:cs typeface="楷体"/>
              </a:rPr>
              <a:t> 指出全世界超過 </a:t>
            </a:r>
            <a:r>
              <a:rPr sz="1800" dirty="0">
                <a:solidFill>
                  <a:srgbClr val="1A1A1A"/>
                </a:solidFill>
                <a:latin typeface="楷体"/>
                <a:cs typeface="楷体"/>
              </a:rPr>
              <a:t>50</a:t>
            </a:r>
            <a:r>
              <a:rPr sz="1800" spc="-15" dirty="0">
                <a:solidFill>
                  <a:srgbClr val="1A1A1A"/>
                </a:solidFill>
                <a:latin typeface="楷体"/>
                <a:cs typeface="楷体"/>
              </a:rPr>
              <a:t>% 的死亡歸因於與炎症相關的疾病，包括心髒病、</a:t>
            </a:r>
            <a:r>
              <a:rPr sz="1800" spc="-5" dirty="0">
                <a:solidFill>
                  <a:srgbClr val="1A1A1A"/>
                </a:solidFill>
                <a:latin typeface="楷体"/>
                <a:cs typeface="楷体"/>
              </a:rPr>
              <a:t>中風、癌症、糖尿病、腎病、關節炎、肝病等。</a:t>
            </a:r>
            <a:endParaRPr sz="1800" dirty="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9600" y="1698580"/>
            <a:ext cx="7086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1A1A1A"/>
                </a:solidFill>
                <a:latin typeface="楷体"/>
                <a:cs typeface="楷体"/>
              </a:rPr>
              <a:t>    </a:t>
            </a:r>
            <a:r>
              <a:rPr sz="1800" dirty="0" err="1">
                <a:solidFill>
                  <a:srgbClr val="1A1A1A"/>
                </a:solidFill>
                <a:latin typeface="楷体"/>
                <a:cs typeface="楷体"/>
              </a:rPr>
              <a:t>LiveGood</a:t>
            </a:r>
            <a:r>
              <a:rPr sz="1800" spc="-5" dirty="0" err="1">
                <a:solidFill>
                  <a:srgbClr val="1A1A1A"/>
                </a:solidFill>
                <a:latin typeface="楷体"/>
                <a:cs typeface="楷体"/>
              </a:rPr>
              <a:t>與世界頂級免疫學家之一</a:t>
            </a:r>
            <a:r>
              <a:rPr sz="1800" spc="-5" dirty="0">
                <a:solidFill>
                  <a:srgbClr val="1A1A1A"/>
                </a:solidFill>
                <a:latin typeface="楷体"/>
                <a:cs typeface="楷体"/>
              </a:rPr>
              <a:t> </a:t>
            </a:r>
            <a:r>
              <a:rPr sz="1800" dirty="0">
                <a:solidFill>
                  <a:srgbClr val="1A1A1A"/>
                </a:solidFill>
                <a:latin typeface="楷体"/>
                <a:cs typeface="楷体"/>
              </a:rPr>
              <a:t>Heather</a:t>
            </a:r>
            <a:r>
              <a:rPr sz="1800" spc="-5" dirty="0">
                <a:solidFill>
                  <a:srgbClr val="1A1A1A"/>
                </a:solidFill>
                <a:latin typeface="楷体"/>
                <a:cs typeface="楷体"/>
              </a:rPr>
              <a:t> </a:t>
            </a:r>
            <a:r>
              <a:rPr sz="1800" dirty="0">
                <a:solidFill>
                  <a:srgbClr val="1A1A1A"/>
                </a:solidFill>
                <a:latin typeface="楷体"/>
                <a:cs typeface="楷体"/>
              </a:rPr>
              <a:t>Volpp</a:t>
            </a:r>
            <a:r>
              <a:rPr sz="1800" spc="-5" dirty="0">
                <a:solidFill>
                  <a:srgbClr val="1A1A1A"/>
                </a:solidFill>
                <a:latin typeface="楷体"/>
                <a:cs typeface="楷体"/>
              </a:rPr>
              <a:t> 博士合作，創造了 </a:t>
            </a:r>
            <a:r>
              <a:rPr sz="1800" spc="-10" dirty="0">
                <a:solidFill>
                  <a:srgbClr val="1A1A1A"/>
                </a:solidFill>
                <a:latin typeface="楷体"/>
                <a:cs typeface="楷体"/>
              </a:rPr>
              <a:t>Factor4</a:t>
            </a:r>
            <a:r>
              <a:rPr sz="1800" dirty="0">
                <a:solidFill>
                  <a:srgbClr val="1A1A1A"/>
                </a:solidFill>
                <a:latin typeface="楷体"/>
                <a:cs typeface="楷体"/>
              </a:rPr>
              <a:t>配方。如今，Factor4 是唯一一種含有</a:t>
            </a:r>
            <a:r>
              <a:rPr sz="1800" b="1" spc="-15" dirty="0">
                <a:solidFill>
                  <a:srgbClr val="1A1A1A"/>
                </a:solidFill>
                <a:latin typeface="楷体"/>
                <a:cs typeface="楷体"/>
              </a:rPr>
              <a:t>四種世界上最受歡迎的抗氧化和抗炎成分</a:t>
            </a:r>
            <a:r>
              <a:rPr sz="1800" dirty="0">
                <a:solidFill>
                  <a:srgbClr val="1A1A1A"/>
                </a:solidFill>
                <a:latin typeface="楷体"/>
                <a:cs typeface="楷体"/>
              </a:rPr>
              <a:t>的抗炎補充劑，</a:t>
            </a:r>
            <a:r>
              <a:rPr sz="1800" b="1" spc="-10" dirty="0">
                <a:solidFill>
                  <a:srgbClr val="1A1A1A"/>
                </a:solidFill>
                <a:latin typeface="楷体"/>
                <a:cs typeface="楷体"/>
              </a:rPr>
              <a:t>包括魚油、薑黃、輔酶 </a:t>
            </a:r>
            <a:r>
              <a:rPr sz="1800" b="1" dirty="0">
                <a:solidFill>
                  <a:srgbClr val="1A1A1A"/>
                </a:solidFill>
                <a:latin typeface="楷体"/>
                <a:cs typeface="楷体"/>
              </a:rPr>
              <a:t>Q10</a:t>
            </a:r>
            <a:r>
              <a:rPr sz="1800" b="1" spc="-5" dirty="0">
                <a:solidFill>
                  <a:srgbClr val="1A1A1A"/>
                </a:solidFill>
                <a:latin typeface="楷体"/>
                <a:cs typeface="楷体"/>
              </a:rPr>
              <a:t> 和大蒜</a:t>
            </a:r>
            <a:r>
              <a:rPr sz="1800" spc="-50" dirty="0">
                <a:solidFill>
                  <a:srgbClr val="1A1A1A"/>
                </a:solidFill>
                <a:latin typeface="楷体"/>
                <a:cs typeface="楷体"/>
              </a:rPr>
              <a:t>。</a:t>
            </a:r>
            <a:endParaRPr sz="1800" dirty="0">
              <a:latin typeface="楷体"/>
              <a:cs typeface="楷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2110" y="3122806"/>
            <a:ext cx="662169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>
                <a:latin typeface="楷体"/>
                <a:cs typeface="楷体"/>
              </a:rPr>
              <a:t>    </a:t>
            </a:r>
            <a:r>
              <a:rPr sz="1600" spc="-10" dirty="0">
                <a:latin typeface="楷体"/>
                <a:cs typeface="楷体"/>
              </a:rPr>
              <a:t>"太多的医生和保健医生开药治标不治本。 药物治疗非但不能让患者更健康，反</a:t>
            </a:r>
            <a:r>
              <a:rPr sz="1600" dirty="0">
                <a:latin typeface="楷体"/>
                <a:cs typeface="楷体"/>
              </a:rPr>
              <a:t>而会给他们带来新的健康挑战。 </a:t>
            </a:r>
            <a:r>
              <a:rPr sz="1600" b="1" spc="-15" dirty="0">
                <a:latin typeface="楷体"/>
                <a:cs typeface="楷体"/>
              </a:rPr>
              <a:t>我的主要目标是通过自然疗法而非药物治疗来帮</a:t>
            </a:r>
            <a:r>
              <a:rPr sz="1600" b="1" spc="-10" dirty="0">
                <a:latin typeface="楷体"/>
                <a:cs typeface="楷体"/>
              </a:rPr>
              <a:t>助患者</a:t>
            </a:r>
            <a:r>
              <a:rPr sz="1600" dirty="0">
                <a:latin typeface="楷体"/>
                <a:cs typeface="楷体"/>
              </a:rPr>
              <a:t>。 这首先要从</a:t>
            </a:r>
            <a:r>
              <a:rPr sz="1600" b="1" spc="-10" dirty="0">
                <a:latin typeface="楷体"/>
                <a:cs typeface="楷体"/>
              </a:rPr>
              <a:t>高品质的营养补充剂开始</a:t>
            </a:r>
            <a:r>
              <a:rPr sz="1600" spc="-5" dirty="0">
                <a:latin typeface="楷体"/>
                <a:cs typeface="楷体"/>
              </a:rPr>
              <a:t>，这些营养补充剂有助于控制许多问题的根源--炎症。 我们开发 </a:t>
            </a:r>
            <a:r>
              <a:rPr sz="1600" dirty="0">
                <a:latin typeface="楷体"/>
                <a:cs typeface="楷体"/>
              </a:rPr>
              <a:t>Factor</a:t>
            </a:r>
            <a:r>
              <a:rPr sz="1600" spc="-5" dirty="0">
                <a:latin typeface="楷体"/>
                <a:cs typeface="楷体"/>
              </a:rPr>
              <a:t> </a:t>
            </a:r>
            <a:r>
              <a:rPr sz="1600" dirty="0">
                <a:latin typeface="楷体"/>
                <a:cs typeface="楷体"/>
              </a:rPr>
              <a:t>4</a:t>
            </a:r>
            <a:r>
              <a:rPr sz="1600" spc="-10" dirty="0">
                <a:latin typeface="楷体"/>
                <a:cs typeface="楷体"/>
              </a:rPr>
              <a:t> 的原因是，市场上没有一种产品拥有我</a:t>
            </a:r>
            <a:r>
              <a:rPr sz="1600" spc="-5" dirty="0">
                <a:latin typeface="楷体"/>
                <a:cs typeface="楷体"/>
              </a:rPr>
              <a:t>认为地球上最强大的 </a:t>
            </a:r>
            <a:r>
              <a:rPr sz="1600" dirty="0">
                <a:latin typeface="楷体"/>
                <a:cs typeface="楷体"/>
              </a:rPr>
              <a:t>4</a:t>
            </a:r>
            <a:r>
              <a:rPr sz="1600" spc="-15" dirty="0">
                <a:latin typeface="楷体"/>
                <a:cs typeface="楷体"/>
              </a:rPr>
              <a:t> 种抗炎症天然物质。 直到现在，我还在向我的病人推荐</a:t>
            </a:r>
            <a:r>
              <a:rPr sz="1600" spc="-50" dirty="0">
                <a:latin typeface="楷体"/>
                <a:cs typeface="楷体"/>
              </a:rPr>
              <a:t> </a:t>
            </a:r>
            <a:r>
              <a:rPr sz="1600" dirty="0">
                <a:latin typeface="楷体"/>
                <a:cs typeface="楷体"/>
              </a:rPr>
              <a:t>3 种不同的补充剂，而他们现在只需使用因子 4 就能获得这些效果。 </a:t>
            </a:r>
            <a:r>
              <a:rPr sz="1600" b="1" spc="-20" dirty="0" err="1">
                <a:latin typeface="楷体"/>
                <a:cs typeface="楷体"/>
              </a:rPr>
              <a:t>我为这款</a:t>
            </a:r>
            <a:r>
              <a:rPr sz="1600" b="1" spc="-10" dirty="0" err="1">
                <a:latin typeface="楷体"/>
                <a:cs typeface="楷体"/>
              </a:rPr>
              <a:t>产品感到非常自豪，并确保我所有的病人每天都服用它</a:t>
            </a:r>
            <a:r>
              <a:rPr sz="1600" b="1" spc="-10" dirty="0">
                <a:latin typeface="楷体"/>
                <a:cs typeface="楷体"/>
              </a:rPr>
              <a:t>。</a:t>
            </a:r>
            <a:r>
              <a:rPr sz="1600" spc="-5" dirty="0">
                <a:latin typeface="楷体"/>
                <a:cs typeface="楷体"/>
              </a:rPr>
              <a:t>”</a:t>
            </a:r>
            <a:r>
              <a:rPr lang="en-US" sz="1600" spc="-5" dirty="0">
                <a:latin typeface="楷体"/>
                <a:cs typeface="楷体"/>
              </a:rPr>
              <a:t>                   </a:t>
            </a:r>
            <a:r>
              <a:rPr sz="1600" spc="-5" dirty="0">
                <a:latin typeface="楷体"/>
                <a:cs typeface="楷体"/>
              </a:rPr>
              <a:t>- </a:t>
            </a:r>
            <a:r>
              <a:rPr sz="1600" spc="-5" dirty="0">
                <a:solidFill>
                  <a:schemeClr val="accent2"/>
                </a:solidFill>
                <a:latin typeface="楷体"/>
                <a:cs typeface="楷体"/>
              </a:rPr>
              <a:t>希瑟-沃尔普博士</a:t>
            </a:r>
            <a:endParaRPr sz="1600" dirty="0">
              <a:solidFill>
                <a:schemeClr val="accent2"/>
              </a:solidFill>
              <a:latin typeface="楷体"/>
              <a:cs typeface="楷体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5026" y="5842391"/>
            <a:ext cx="2716213" cy="63460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419599" y="5334000"/>
            <a:ext cx="7375143" cy="468076"/>
          </a:xfrm>
          <a:prstGeom prst="rect">
            <a:avLst/>
          </a:prstGeom>
          <a:ln w="9144">
            <a:solidFill>
              <a:srgbClr val="EC7C3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9"/>
              </a:spcBef>
            </a:pPr>
            <a:r>
              <a:rPr sz="1400" spc="-10" dirty="0">
                <a:latin typeface="楷体"/>
                <a:cs typeface="楷体"/>
              </a:rPr>
              <a:t>如何使用: 每日两次，每次 </a:t>
            </a:r>
            <a:r>
              <a:rPr sz="1400" dirty="0">
                <a:latin typeface="楷体"/>
                <a:cs typeface="楷体"/>
              </a:rPr>
              <a:t>1</a:t>
            </a:r>
            <a:r>
              <a:rPr sz="1400" spc="-20" dirty="0">
                <a:latin typeface="楷体"/>
                <a:cs typeface="楷体"/>
              </a:rPr>
              <a:t> 颗软胶囊，与食物一起口服，并在耐受的情况下增加剂量。</a:t>
            </a:r>
            <a:endParaRPr sz="14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 dirty="0">
              <a:latin typeface="楷体"/>
              <a:cs typeface="楷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9864" y="2590431"/>
            <a:ext cx="2369820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298450" indent="-285750"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  <a:defRPr sz="1100" b="1" spc="-1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r>
              <a:rPr dirty="0"/>
              <a:t>抗炎</a:t>
            </a:r>
          </a:p>
          <a:p>
            <a:r>
              <a:rPr dirty="0"/>
              <a:t>支持关节和器官健康</a:t>
            </a:r>
          </a:p>
          <a:p>
            <a:r>
              <a:rPr dirty="0"/>
              <a:t>促进免疫健康</a:t>
            </a:r>
          </a:p>
          <a:p>
            <a:r>
              <a:rPr dirty="0"/>
              <a:t>促进健康的血液循环</a:t>
            </a:r>
          </a:p>
        </p:txBody>
      </p:sp>
      <p:pic>
        <p:nvPicPr>
          <p:cNvPr id="14" name="图片 13" descr="图片包含 图示&#10;&#10;描述已自动生成">
            <a:extLst>
              <a:ext uri="{FF2B5EF4-FFF2-40B4-BE49-F238E27FC236}">
                <a16:creationId xmlns:a16="http://schemas.microsoft.com/office/drawing/2014/main" id="{E9C8E18C-E14E-6417-6B65-DE867413D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8" y="4419600"/>
            <a:ext cx="3809999" cy="2122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310219DF-FE02-893E-9D6D-5871B231A867}"/>
              </a:ext>
            </a:extLst>
          </p:cNvPr>
          <p:cNvSpPr txBox="1"/>
          <p:nvPr/>
        </p:nvSpPr>
        <p:spPr>
          <a:xfrm>
            <a:off x="1849588" y="3629680"/>
            <a:ext cx="2296795" cy="5360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7645" indent="-19494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会员价</a:t>
            </a:r>
            <a:r>
              <a:rPr sz="1600" b="1" spc="-10" dirty="0">
                <a:solidFill>
                  <a:srgbClr val="FF0000"/>
                </a:solidFill>
                <a:latin typeface="楷体"/>
                <a:cs typeface="楷体"/>
              </a:rPr>
              <a:t>：$1</a:t>
            </a:r>
            <a:r>
              <a:rPr 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8.95</a:t>
            </a:r>
            <a:r>
              <a:rPr sz="1600" b="1" spc="-170" dirty="0">
                <a:solidFill>
                  <a:srgbClr val="FF0000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  <a:p>
            <a:pPr marL="207645" indent="-19494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零售价</a:t>
            </a:r>
            <a:r>
              <a:rPr sz="1600" b="1" spc="-10" dirty="0">
                <a:solidFill>
                  <a:srgbClr val="1A1A1A"/>
                </a:solidFill>
                <a:latin typeface="楷体"/>
                <a:cs typeface="楷体"/>
              </a:rPr>
              <a:t>：</a:t>
            </a:r>
            <a:r>
              <a:rPr 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$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2</a:t>
            </a:r>
            <a:r>
              <a:rPr lang="en-US" sz="1600" b="1" dirty="0">
                <a:solidFill>
                  <a:srgbClr val="1A1A1A"/>
                </a:solidFill>
                <a:latin typeface="楷体"/>
                <a:cs typeface="楷体"/>
              </a:rPr>
              <a:t>2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.95</a:t>
            </a:r>
            <a:r>
              <a:rPr sz="1600" b="1" spc="-20" dirty="0">
                <a:solidFill>
                  <a:srgbClr val="1A1A1A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5085"/>
            <a:ext cx="3200400" cy="3057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4"/>
          <p:cNvSpPr txBox="1"/>
          <p:nvPr/>
        </p:nvSpPr>
        <p:spPr>
          <a:xfrm>
            <a:off x="5486400" y="485597"/>
            <a:ext cx="5931002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n-US" dirty="0">
                <a:latin typeface="楷体"/>
                <a:cs typeface="楷体"/>
              </a:rPr>
              <a:t>    </a:t>
            </a:r>
            <a:r>
              <a:rPr dirty="0">
                <a:latin typeface="楷体"/>
                <a:cs typeface="楷体"/>
              </a:rPr>
              <a:t>Ageless</a:t>
            </a:r>
            <a:r>
              <a:rPr spc="-25" dirty="0">
                <a:latin typeface="楷体"/>
                <a:cs typeface="楷体"/>
              </a:rPr>
              <a:t> </a:t>
            </a:r>
            <a:r>
              <a:rPr dirty="0">
                <a:latin typeface="楷体"/>
                <a:cs typeface="楷体"/>
              </a:rPr>
              <a:t>Instant</a:t>
            </a:r>
            <a:r>
              <a:rPr spc="-35" dirty="0">
                <a:latin typeface="楷体"/>
                <a:cs typeface="楷体"/>
              </a:rPr>
              <a:t> </a:t>
            </a:r>
            <a:r>
              <a:rPr dirty="0">
                <a:latin typeface="楷体"/>
                <a:cs typeface="楷体"/>
              </a:rPr>
              <a:t>Wrinkle</a:t>
            </a:r>
            <a:r>
              <a:rPr spc="-35" dirty="0">
                <a:latin typeface="楷体"/>
                <a:cs typeface="楷体"/>
              </a:rPr>
              <a:t> </a:t>
            </a:r>
            <a:r>
              <a:rPr dirty="0">
                <a:latin typeface="楷体"/>
                <a:cs typeface="楷体"/>
              </a:rPr>
              <a:t>Reducer</a:t>
            </a:r>
            <a:r>
              <a:rPr spc="-25" dirty="0">
                <a:latin typeface="楷体"/>
                <a:cs typeface="楷体"/>
              </a:rPr>
              <a:t> 经科学配制，可快速有效地</a:t>
            </a:r>
            <a:r>
              <a:rPr spc="-20" dirty="0">
                <a:latin typeface="楷体"/>
                <a:cs typeface="楷体"/>
              </a:rPr>
              <a:t>淡化明显的老化痕迹，帮助立即减少皱纹、眼袋和细纹，在两分钟内为您带来惊人的效果！</a:t>
            </a:r>
            <a:endParaRPr dirty="0">
              <a:latin typeface="楷体"/>
              <a:cs typeface="楷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400" y="1593938"/>
            <a:ext cx="60198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5" dirty="0">
                <a:latin typeface="楷体"/>
                <a:cs typeface="楷体"/>
              </a:rPr>
              <a:t>    </a:t>
            </a:r>
            <a:r>
              <a:rPr spc="-15" dirty="0" err="1">
                <a:latin typeface="楷体"/>
                <a:cs typeface="楷体"/>
              </a:rPr>
              <a:t>随时使用</a:t>
            </a:r>
            <a:r>
              <a:rPr spc="-15" dirty="0">
                <a:latin typeface="楷体"/>
                <a:cs typeface="楷体"/>
              </a:rPr>
              <a:t>！ 只需将 </a:t>
            </a:r>
            <a:r>
              <a:rPr dirty="0" err="1">
                <a:latin typeface="楷体"/>
                <a:cs typeface="楷体"/>
              </a:rPr>
              <a:t>Agineless</a:t>
            </a:r>
            <a:r>
              <a:rPr spc="-20" dirty="0">
                <a:latin typeface="楷体"/>
                <a:cs typeface="楷体"/>
              </a:rPr>
              <a:t> </a:t>
            </a:r>
            <a:r>
              <a:rPr spc="-20" dirty="0" err="1">
                <a:latin typeface="楷体"/>
                <a:cs typeface="楷体"/>
              </a:rPr>
              <a:t>瞬间抗皱精华涂抹在您希望减少</a:t>
            </a:r>
            <a:r>
              <a:rPr spc="-25" dirty="0" err="1">
                <a:latin typeface="楷体"/>
                <a:cs typeface="楷体"/>
              </a:rPr>
              <a:t>细纹和皱纹的皮肤部位，待其干透后，几乎立即就能看到效果</a:t>
            </a:r>
            <a:r>
              <a:rPr spc="-25" dirty="0">
                <a:latin typeface="楷体"/>
                <a:cs typeface="楷体"/>
              </a:rPr>
              <a:t>！</a:t>
            </a:r>
            <a:endParaRPr dirty="0">
              <a:latin typeface="楷体"/>
              <a:cs typeface="楷体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00" y="2620389"/>
            <a:ext cx="4293949" cy="359842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4000" y="410083"/>
            <a:ext cx="1250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青春永驻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4598" y="801243"/>
            <a:ext cx="293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3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90 秒减少衰老痕迹！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2753" y="4130558"/>
            <a:ext cx="3776065" cy="1987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E78CB8DF-61FB-769A-9082-E6C6C492DB08}"/>
              </a:ext>
            </a:extLst>
          </p:cNvPr>
          <p:cNvSpPr txBox="1"/>
          <p:nvPr/>
        </p:nvSpPr>
        <p:spPr>
          <a:xfrm>
            <a:off x="1398531" y="3210052"/>
            <a:ext cx="2296795" cy="5360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7645" indent="-19494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会员价</a:t>
            </a:r>
            <a:r>
              <a:rPr sz="1600" b="1" spc="-10" dirty="0">
                <a:solidFill>
                  <a:srgbClr val="FF0000"/>
                </a:solidFill>
                <a:latin typeface="楷体"/>
                <a:cs typeface="楷体"/>
              </a:rPr>
              <a:t>：$1</a:t>
            </a:r>
            <a:r>
              <a:rPr 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4.95</a:t>
            </a:r>
            <a:r>
              <a:rPr sz="1600" b="1" spc="-170" dirty="0">
                <a:solidFill>
                  <a:srgbClr val="FF0000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  <a:p>
            <a:pPr marL="207645" indent="-19494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零售价</a:t>
            </a:r>
            <a:r>
              <a:rPr sz="1600" b="1" spc="-10" dirty="0">
                <a:solidFill>
                  <a:srgbClr val="1A1A1A"/>
                </a:solidFill>
                <a:latin typeface="楷体"/>
                <a:cs typeface="楷体"/>
              </a:rPr>
              <a:t>：</a:t>
            </a:r>
            <a:r>
              <a:rPr 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$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2</a:t>
            </a:r>
            <a:r>
              <a:rPr lang="en-US" sz="1600" b="1" dirty="0">
                <a:solidFill>
                  <a:srgbClr val="1A1A1A"/>
                </a:solidFill>
                <a:latin typeface="楷体"/>
                <a:cs typeface="楷体"/>
              </a:rPr>
              <a:t>4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.95</a:t>
            </a:r>
            <a:r>
              <a:rPr sz="1600" b="1" spc="-20" dirty="0">
                <a:solidFill>
                  <a:srgbClr val="1A1A1A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968502"/>
            <a:ext cx="1871295" cy="285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5"/>
          <p:cNvSpPr txBox="1"/>
          <p:nvPr/>
        </p:nvSpPr>
        <p:spPr>
          <a:xfrm>
            <a:off x="4273041" y="813942"/>
            <a:ext cx="7080759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>
                <a:latin typeface="楷体"/>
                <a:cs typeface="楷体"/>
              </a:rPr>
              <a:t>    </a:t>
            </a:r>
            <a:r>
              <a:rPr sz="1800" spc="-5" dirty="0" err="1">
                <a:latin typeface="楷体"/>
                <a:cs typeface="楷体"/>
              </a:rPr>
              <a:t>永葆青春的肌肤精华美丽肌肤的科学原理</a:t>
            </a:r>
            <a:endParaRPr sz="1800" dirty="0">
              <a:latin typeface="楷体"/>
              <a:cs typeface="楷体"/>
            </a:endParaRPr>
          </a:p>
          <a:p>
            <a:pPr marL="12700" marR="52069">
              <a:lnSpc>
                <a:spcPct val="100000"/>
              </a:lnSpc>
            </a:pPr>
            <a:r>
              <a:rPr lang="en-US" sz="1800" spc="-10" dirty="0">
                <a:latin typeface="楷体"/>
                <a:cs typeface="楷体"/>
              </a:rPr>
              <a:t>    </a:t>
            </a:r>
            <a:r>
              <a:rPr sz="1800" spc="-10" dirty="0" err="1">
                <a:latin typeface="楷体"/>
                <a:cs typeface="楷体"/>
              </a:rPr>
              <a:t>健康的皮肤由</a:t>
            </a:r>
            <a:r>
              <a:rPr sz="1800" spc="-10" dirty="0">
                <a:latin typeface="楷体"/>
                <a:cs typeface="楷体"/>
              </a:rPr>
              <a:t> </a:t>
            </a:r>
            <a:r>
              <a:rPr sz="1800" dirty="0">
                <a:latin typeface="楷体"/>
                <a:cs typeface="楷体"/>
              </a:rPr>
              <a:t>75%</a:t>
            </a:r>
            <a:r>
              <a:rPr sz="1800" spc="-25" dirty="0">
                <a:latin typeface="楷体"/>
                <a:cs typeface="楷体"/>
              </a:rPr>
              <a:t> 的胶原蛋白组成。 胶原蛋白含量高，能让我们的皮肤光</a:t>
            </a:r>
            <a:r>
              <a:rPr sz="1800" spc="-10" dirty="0">
                <a:latin typeface="楷体"/>
                <a:cs typeface="楷体"/>
              </a:rPr>
              <a:t>滑饱满、容光焕发。 然而，随着年龄的增长，我们的身体会停止产生胶原蛋白。 胶原蛋白生产的减少会导致健康胶原蛋白水平的破坏，并产生不必要的皱纹，从而导致皮肤老化。</a:t>
            </a:r>
            <a:endParaRPr sz="18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楷体"/>
              <a:cs typeface="楷体"/>
            </a:endParaRPr>
          </a:p>
          <a:p>
            <a:pPr marL="12700" marR="5080" algn="just">
              <a:lnSpc>
                <a:spcPct val="100000"/>
              </a:lnSpc>
            </a:pPr>
            <a:r>
              <a:rPr lang="en-US" sz="1800" dirty="0">
                <a:latin typeface="楷体"/>
                <a:cs typeface="楷体"/>
              </a:rPr>
              <a:t>    </a:t>
            </a:r>
            <a:r>
              <a:rPr sz="1800" dirty="0">
                <a:latin typeface="楷体"/>
                <a:cs typeface="楷体"/>
              </a:rPr>
              <a:t>Ageless 是同类产品中第一款也是唯一一款</a:t>
            </a:r>
            <a:r>
              <a:rPr sz="1800" b="1" spc="-15" dirty="0">
                <a:latin typeface="楷体"/>
                <a:cs typeface="楷体"/>
              </a:rPr>
              <a:t>不仅能促进人体胶原蛋白自然再生的产品</a:t>
            </a:r>
            <a:r>
              <a:rPr sz="1800" dirty="0">
                <a:latin typeface="楷体"/>
                <a:cs typeface="楷体"/>
              </a:rPr>
              <a:t>，</a:t>
            </a:r>
            <a:r>
              <a:rPr sz="1800" b="1" spc="-10" dirty="0">
                <a:latin typeface="楷体"/>
                <a:cs typeface="楷体"/>
              </a:rPr>
              <a:t>而且还含有 </a:t>
            </a:r>
            <a:r>
              <a:rPr sz="1800" b="1" dirty="0">
                <a:latin typeface="楷体"/>
                <a:cs typeface="楷体"/>
              </a:rPr>
              <a:t>12</a:t>
            </a:r>
            <a:r>
              <a:rPr sz="1800" b="1" spc="-10" dirty="0">
                <a:latin typeface="楷体"/>
                <a:cs typeface="楷体"/>
              </a:rPr>
              <a:t> 种世界上最丰富的水果和蔬菜的提取物</a:t>
            </a:r>
            <a:r>
              <a:rPr sz="1800" spc="-15" dirty="0">
                <a:latin typeface="楷体"/>
                <a:cs typeface="楷体"/>
              </a:rPr>
              <a:t>，比市场</a:t>
            </a:r>
            <a:r>
              <a:rPr sz="1800" spc="-5" dirty="0">
                <a:latin typeface="楷体"/>
                <a:cs typeface="楷体"/>
              </a:rPr>
              <a:t>上任何其他产品都能提供更多的嫩肤效果！比其他任何护肤产品都更多的抗</a:t>
            </a:r>
            <a:r>
              <a:rPr sz="1800" spc="-20" dirty="0">
                <a:latin typeface="楷体"/>
                <a:cs typeface="楷体"/>
              </a:rPr>
              <a:t>氧化剂！</a:t>
            </a:r>
            <a:endParaRPr sz="1800" dirty="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3041" y="3832097"/>
            <a:ext cx="70807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spc="-15" dirty="0">
                <a:latin typeface="楷体"/>
                <a:cs typeface="楷体"/>
              </a:rPr>
              <a:t>    </a:t>
            </a:r>
            <a:r>
              <a:rPr sz="1800" spc="-15" dirty="0" err="1">
                <a:latin typeface="楷体"/>
                <a:cs typeface="楷体"/>
              </a:rPr>
              <a:t>销量超过一百万瓶</a:t>
            </a:r>
            <a:r>
              <a:rPr sz="1800" spc="-15" dirty="0">
                <a:latin typeface="楷体"/>
                <a:cs typeface="楷体"/>
              </a:rPr>
              <a:t> 在过去的</a:t>
            </a:r>
            <a:r>
              <a:rPr sz="1800" dirty="0">
                <a:latin typeface="楷体"/>
                <a:cs typeface="楷体"/>
              </a:rPr>
              <a:t>10年里，Ageless</a:t>
            </a:r>
            <a:r>
              <a:rPr sz="1800" spc="-5" dirty="0">
                <a:latin typeface="楷体"/>
                <a:cs typeface="楷体"/>
              </a:rPr>
              <a:t>一直是业内最畅销的高端护肤</a:t>
            </a:r>
            <a:r>
              <a:rPr sz="1800" spc="-15" dirty="0">
                <a:latin typeface="楷体"/>
                <a:cs typeface="楷体"/>
              </a:rPr>
              <a:t>品之一。</a:t>
            </a:r>
            <a:endParaRPr sz="1800" dirty="0">
              <a:latin typeface="楷体"/>
              <a:cs typeface="楷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3041" y="4655057"/>
            <a:ext cx="70807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楷体"/>
                <a:cs typeface="楷体"/>
              </a:rPr>
              <a:t>    </a:t>
            </a:r>
            <a:r>
              <a:rPr sz="1800" dirty="0" err="1">
                <a:latin typeface="楷体"/>
                <a:cs typeface="楷体"/>
              </a:rPr>
              <a:t>现在，得益于LiveGood</a:t>
            </a:r>
            <a:r>
              <a:rPr sz="1800" spc="-5" dirty="0" err="1">
                <a:latin typeface="楷体"/>
                <a:cs typeface="楷体"/>
              </a:rPr>
              <a:t>模式，你只需花很少的钱，就能买到这种每瓶售价</a:t>
            </a:r>
            <a:r>
              <a:rPr sz="1800" spc="-50" dirty="0">
                <a:latin typeface="楷体"/>
                <a:cs typeface="楷体"/>
              </a:rPr>
              <a:t> </a:t>
            </a:r>
            <a:r>
              <a:rPr sz="1800" dirty="0">
                <a:latin typeface="楷体"/>
                <a:cs typeface="楷体"/>
              </a:rPr>
              <a:t>59.95</a:t>
            </a:r>
            <a:r>
              <a:rPr sz="1800" spc="-10" dirty="0">
                <a:latin typeface="楷体"/>
                <a:cs typeface="楷体"/>
              </a:rPr>
              <a:t>美元的产品。</a:t>
            </a:r>
            <a:endParaRPr sz="1800" dirty="0">
              <a:latin typeface="楷体"/>
              <a:cs typeface="楷体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406137"/>
            <a:ext cx="3657600" cy="213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384" y="296925"/>
            <a:ext cx="4273041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Ageless Skin Serum</a:t>
            </a:r>
            <a:br>
              <a:rPr lang="en-US" sz="2400" spc="-3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sz="2400" spc="-30" dirty="0" err="1">
                <a:latin typeface="黑体" panose="02010609060101010101" pitchFamily="49" charset="-122"/>
                <a:ea typeface="黑体" panose="02010609060101010101" pitchFamily="49" charset="-122"/>
              </a:rPr>
              <a:t>逆齡菁華素</a:t>
            </a:r>
            <a:endParaRPr sz="2400" spc="-3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EE5FB42-DB87-8C20-B66F-B479E7BF658A}"/>
              </a:ext>
            </a:extLst>
          </p:cNvPr>
          <p:cNvSpPr txBox="1"/>
          <p:nvPr/>
        </p:nvSpPr>
        <p:spPr>
          <a:xfrm>
            <a:off x="1676400" y="3594063"/>
            <a:ext cx="2296795" cy="5360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7645" indent="-19494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会员价</a:t>
            </a:r>
            <a:r>
              <a:rPr sz="1600" b="1" spc="-10" dirty="0">
                <a:solidFill>
                  <a:srgbClr val="FF0000"/>
                </a:solidFill>
                <a:latin typeface="楷体"/>
                <a:cs typeface="楷体"/>
              </a:rPr>
              <a:t>：$1</a:t>
            </a:r>
            <a:r>
              <a:rPr 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4.95</a:t>
            </a:r>
            <a:r>
              <a:rPr sz="1600" b="1" spc="-170" dirty="0">
                <a:solidFill>
                  <a:srgbClr val="FF0000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  <a:p>
            <a:pPr marL="207645" indent="-19494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零售价</a:t>
            </a:r>
            <a:r>
              <a:rPr sz="1600" b="1" spc="-10" dirty="0">
                <a:solidFill>
                  <a:srgbClr val="1A1A1A"/>
                </a:solidFill>
                <a:latin typeface="楷体"/>
                <a:cs typeface="楷体"/>
              </a:rPr>
              <a:t>：</a:t>
            </a:r>
            <a:r>
              <a:rPr 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$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2</a:t>
            </a:r>
            <a:r>
              <a:rPr lang="en-US" sz="1600" b="1" dirty="0">
                <a:solidFill>
                  <a:srgbClr val="1A1A1A"/>
                </a:solidFill>
                <a:latin typeface="楷体"/>
                <a:cs typeface="楷体"/>
              </a:rPr>
              <a:t>4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.95</a:t>
            </a:r>
            <a:r>
              <a:rPr sz="1600" b="1" spc="-20" dirty="0">
                <a:solidFill>
                  <a:srgbClr val="1A1A1A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507168"/>
            <a:ext cx="227418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牛骨胶原蛋白肽</a:t>
            </a:r>
            <a:endParaRPr sz="2400" spc="-3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000"/>
            <a:ext cx="2508695" cy="2402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5"/>
          <p:cNvSpPr txBox="1"/>
          <p:nvPr/>
        </p:nvSpPr>
        <p:spPr>
          <a:xfrm>
            <a:off x="4724399" y="319786"/>
            <a:ext cx="6324601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600" spc="-25" dirty="0">
                <a:latin typeface="楷体"/>
                <a:cs typeface="楷体"/>
              </a:rPr>
              <a:t>    </a:t>
            </a:r>
            <a:r>
              <a:rPr sz="1600" spc="-25" dirty="0">
                <a:latin typeface="楷体"/>
                <a:cs typeface="楷体"/>
              </a:rPr>
              <a:t>膠原蛋白是人體蛋白質中含量最豐富的一種，它能為身體組織提供強韌而富有彈性的靠山，</a:t>
            </a:r>
            <a:r>
              <a:rPr sz="1600" b="1" spc="-50" dirty="0">
                <a:latin typeface="楷体"/>
                <a:cs typeface="楷体"/>
              </a:rPr>
              <a:t>大</a:t>
            </a:r>
            <a:r>
              <a:rPr sz="1600" b="1" spc="-15" dirty="0">
                <a:latin typeface="楷体"/>
                <a:cs typeface="楷体"/>
              </a:rPr>
              <a:t>家熟知就是皮膚，除此之外，關節、骨骼、軟骨、內臟及血管都含有豐富的膠原蛋白，由此可</a:t>
            </a:r>
            <a:r>
              <a:rPr sz="1600" b="1" spc="-10" dirty="0">
                <a:latin typeface="楷体"/>
                <a:cs typeface="楷体"/>
              </a:rPr>
              <a:t>見其重要性</a:t>
            </a:r>
            <a:r>
              <a:rPr lang="zh-CN" altLang="en-US" sz="1600" spc="-50" dirty="0">
                <a:latin typeface="楷体"/>
                <a:cs typeface="楷体"/>
              </a:rPr>
              <a:t>。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398" y="1295146"/>
            <a:ext cx="6477001" cy="24025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-10" dirty="0">
                <a:latin typeface="楷体"/>
                <a:cs typeface="楷体"/>
              </a:rPr>
              <a:t>    </a:t>
            </a:r>
            <a:r>
              <a:rPr sz="1600" spc="-10" dirty="0">
                <a:latin typeface="楷体"/>
                <a:cs typeface="楷体"/>
              </a:rPr>
              <a:t>LiveGood</a:t>
            </a:r>
            <a:r>
              <a:rPr sz="1600" spc="-30" dirty="0">
                <a:latin typeface="楷体"/>
                <a:cs typeface="楷体"/>
              </a:rPr>
              <a:t>胶原蛋白肽，您可以延缓衰老，同时促进头发和指甲生长、皮肤弹性和紧致度、关节</a:t>
            </a:r>
            <a:r>
              <a:rPr sz="1600" spc="-35" dirty="0">
                <a:latin typeface="楷体"/>
                <a:cs typeface="楷体"/>
              </a:rPr>
              <a:t>功能和力量，甚至支持肌肉和骨骼结构，以及健康的体重管理！</a:t>
            </a:r>
            <a:endParaRPr sz="16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</a:pPr>
            <a:endParaRPr sz="1500" dirty="0">
              <a:latin typeface="楷体"/>
              <a:cs typeface="楷体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楷体"/>
                <a:cs typeface="楷体"/>
              </a:rPr>
              <a:t>LiveGood</a:t>
            </a:r>
            <a:r>
              <a:rPr sz="1600" spc="-25" dirty="0">
                <a:latin typeface="楷体"/>
                <a:cs typeface="楷体"/>
              </a:rPr>
              <a:t> 胶原蛋白肽不仅为您提供世界上最优质的 </a:t>
            </a:r>
            <a:r>
              <a:rPr sz="1600" dirty="0">
                <a:latin typeface="楷体"/>
                <a:cs typeface="楷体"/>
              </a:rPr>
              <a:t>I</a:t>
            </a:r>
            <a:r>
              <a:rPr sz="1600" spc="-10" dirty="0">
                <a:latin typeface="楷体"/>
                <a:cs typeface="楷体"/>
              </a:rPr>
              <a:t> 型和 </a:t>
            </a:r>
            <a:r>
              <a:rPr sz="1600" dirty="0">
                <a:latin typeface="楷体"/>
                <a:cs typeface="楷体"/>
              </a:rPr>
              <a:t>III</a:t>
            </a:r>
            <a:r>
              <a:rPr sz="1600" spc="-30" dirty="0">
                <a:latin typeface="楷体"/>
                <a:cs typeface="楷体"/>
              </a:rPr>
              <a:t> </a:t>
            </a:r>
            <a:r>
              <a:rPr sz="1600" spc="-30" dirty="0" err="1">
                <a:latin typeface="楷体"/>
                <a:cs typeface="楷体"/>
              </a:rPr>
              <a:t>型水解胶原蛋白的所有神奇功</a:t>
            </a:r>
            <a:r>
              <a:rPr sz="1600" spc="-25" dirty="0" err="1">
                <a:latin typeface="楷体"/>
                <a:cs typeface="楷体"/>
              </a:rPr>
              <a:t>效，它还是</a:t>
            </a:r>
            <a:r>
              <a:rPr sz="1600" b="1" spc="-10" dirty="0" err="1">
                <a:latin typeface="楷体"/>
                <a:cs typeface="楷体"/>
              </a:rPr>
              <a:t>世界上第一个,也是唯一一个同时包含以下成分的胶原蛋白产品</a:t>
            </a:r>
            <a:r>
              <a:rPr sz="1600" spc="-50" dirty="0">
                <a:latin typeface="楷体"/>
                <a:cs typeface="楷体"/>
              </a:rPr>
              <a:t>：</a:t>
            </a:r>
            <a:endParaRPr sz="16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</a:pPr>
            <a:endParaRPr sz="1350" dirty="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  <a:ea typeface="+mn-ea"/>
                <a:cs typeface="楷体"/>
              </a:rPr>
              <a:t>Velositol</a:t>
            </a:r>
            <a:r>
              <a:rPr sz="1600" b="1" spc="-50" dirty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  <a:ea typeface="+mn-ea"/>
                <a:cs typeface="Courier New"/>
              </a:rPr>
              <a:t>™ </a:t>
            </a:r>
            <a:r>
              <a:rPr sz="1600" b="1" spc="-10" dirty="0">
                <a:latin typeface="楷体"/>
                <a:cs typeface="楷体"/>
              </a:rPr>
              <a:t>可促进肌肉生长、瘦身和加快肌肉恢复</a:t>
            </a:r>
            <a:r>
              <a:rPr sz="1600" spc="-50" dirty="0">
                <a:latin typeface="楷体"/>
                <a:cs typeface="楷体"/>
              </a:rPr>
              <a:t>！</a:t>
            </a:r>
            <a:endParaRPr sz="1600" dirty="0">
              <a:latin typeface="楷体"/>
              <a:cs typeface="楷体"/>
            </a:endParaRPr>
          </a:p>
          <a:p>
            <a:pPr marL="66040">
              <a:lnSpc>
                <a:spcPct val="100000"/>
              </a:lnSpc>
              <a:spcBef>
                <a:spcPts val="75"/>
              </a:spcBef>
            </a:pPr>
            <a:r>
              <a:rPr sz="1400" b="1" spc="-20" dirty="0">
                <a:latin typeface="楷体"/>
                <a:cs typeface="楷体"/>
              </a:rPr>
              <a:t>维洛硫醇</a:t>
            </a:r>
            <a:endParaRPr sz="1400" dirty="0">
              <a:latin typeface="楷体"/>
              <a:cs typeface="楷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2019" y="3655189"/>
            <a:ext cx="1051561" cy="5815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600" b="1" dirty="0">
                <a:solidFill>
                  <a:schemeClr val="accent3">
                    <a:lumMod val="75000"/>
                  </a:schemeClr>
                </a:solidFill>
                <a:latin typeface="+mn-ea"/>
                <a:ea typeface="+mn-ea"/>
              </a:rPr>
              <a:t>Polynol™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400" b="1" spc="-30" dirty="0">
                <a:latin typeface="楷体"/>
                <a:cs typeface="楷体"/>
              </a:rPr>
              <a:t>多羟基甲苯</a:t>
            </a:r>
            <a:endParaRPr sz="1400" dirty="0">
              <a:latin typeface="楷体"/>
              <a:cs typeface="楷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1201" y="3673967"/>
            <a:ext cx="5257800" cy="52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10000"/>
              </a:lnSpc>
              <a:spcBef>
                <a:spcPts val="100"/>
              </a:spcBef>
            </a:pPr>
            <a:r>
              <a:rPr sz="1600" spc="-25" dirty="0" err="1">
                <a:latin typeface="楷体"/>
                <a:cs typeface="楷体"/>
              </a:rPr>
              <a:t>可保护身体免受慢性炎症的影响，有助于</a:t>
            </a:r>
            <a:r>
              <a:rPr sz="1600" b="1" spc="-10" dirty="0" err="1">
                <a:latin typeface="楷体"/>
                <a:cs typeface="楷体"/>
              </a:rPr>
              <a:t>提高认知功能和表现，帮助维持血糖</a:t>
            </a:r>
            <a:r>
              <a:rPr lang="zh-CN" altLang="en-US" sz="1600" b="1" spc="-50" dirty="0">
                <a:latin typeface="楷体"/>
                <a:cs typeface="楷体"/>
              </a:rPr>
              <a:t>，</a:t>
            </a:r>
            <a:r>
              <a:rPr sz="1600" b="1" spc="-10" dirty="0" err="1">
                <a:latin typeface="楷体"/>
                <a:cs typeface="楷体"/>
              </a:rPr>
              <a:t>延缓衰老过程，甚至促进减肥</a:t>
            </a:r>
            <a:r>
              <a:rPr sz="1600" spc="-50" dirty="0">
                <a:latin typeface="楷体"/>
                <a:cs typeface="楷体"/>
              </a:rPr>
              <a:t>!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4398" y="4291339"/>
            <a:ext cx="609130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C00000"/>
                </a:solidFill>
                <a:latin typeface="+mn-ea"/>
                <a:ea typeface="+mn-ea"/>
              </a:rPr>
              <a:t>ApresFlex™</a:t>
            </a:r>
            <a:r>
              <a:rPr sz="1600" b="1" dirty="0">
                <a:solidFill>
                  <a:schemeClr val="accent2"/>
                </a:solidFill>
                <a:latin typeface="+mn-ea"/>
                <a:ea typeface="+mn-ea"/>
              </a:rPr>
              <a:t> </a:t>
            </a:r>
            <a:r>
              <a:rPr sz="1600" spc="-25" dirty="0">
                <a:latin typeface="楷体"/>
                <a:cs typeface="楷体"/>
              </a:rPr>
              <a:t>临床验证</a:t>
            </a:r>
            <a:r>
              <a:rPr sz="1600" b="1" spc="-10" dirty="0">
                <a:latin typeface="楷体"/>
                <a:cs typeface="楷体"/>
              </a:rPr>
              <a:t>可改善关节的舒适度、功能和活动能力</a:t>
            </a:r>
            <a:r>
              <a:rPr sz="1600" spc="-50" dirty="0">
                <a:latin typeface="楷体"/>
                <a:cs typeface="楷体"/>
              </a:rPr>
              <a:t>！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398" y="4669097"/>
            <a:ext cx="6514837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600" spc="-10" dirty="0">
                <a:latin typeface="楷体"/>
                <a:cs typeface="楷体"/>
              </a:rPr>
              <a:t>    </a:t>
            </a:r>
            <a:r>
              <a:rPr sz="1600" spc="-10" dirty="0">
                <a:latin typeface="楷体"/>
                <a:cs typeface="楷体"/>
              </a:rPr>
              <a:t>在</a:t>
            </a:r>
            <a:r>
              <a:rPr sz="1600" spc="-20" dirty="0">
                <a:latin typeface="楷体"/>
                <a:cs typeface="楷体"/>
              </a:rPr>
              <a:t>LiveGood，</a:t>
            </a:r>
            <a:r>
              <a:rPr sz="1600" spc="-25" dirty="0">
                <a:latin typeface="楷体"/>
                <a:cs typeface="楷体"/>
              </a:rPr>
              <a:t>每种产品中的每种成分都经过严格挑选，以</a:t>
            </a:r>
            <a:r>
              <a:rPr sz="1600" b="1" spc="-15" dirty="0">
                <a:latin typeface="楷体"/>
                <a:cs typeface="楷体"/>
              </a:rPr>
              <a:t>确保其质量、清洁度、纯度、功效和</a:t>
            </a:r>
            <a:r>
              <a:rPr sz="1600" b="1" spc="-10" dirty="0">
                <a:latin typeface="楷体"/>
                <a:cs typeface="楷体"/>
              </a:rPr>
              <a:t>实际效果</a:t>
            </a:r>
            <a:r>
              <a:rPr sz="1600" spc="-30" dirty="0">
                <a:latin typeface="楷体"/>
                <a:cs typeface="楷体"/>
              </a:rPr>
              <a:t>！你不会找到任何有害的化学物质、杀虫剂、防腐剂.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3600" y="2430580"/>
            <a:ext cx="30556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对皮肤、头发和指甲的支持</a:t>
            </a: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骨骼、关节和肌肉健康</a:t>
            </a: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体重管理</a:t>
            </a: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抗衰老</a:t>
            </a: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1600" y="5447330"/>
            <a:ext cx="2455263" cy="97286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800600" y="5669408"/>
            <a:ext cx="3733799" cy="547586"/>
          </a:xfrm>
          <a:prstGeom prst="rect">
            <a:avLst/>
          </a:prstGeom>
          <a:ln w="9144">
            <a:solidFill>
              <a:srgbClr val="EC7C3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30"/>
              </a:spcBef>
              <a:tabLst>
                <a:tab pos="1354455" algn="l"/>
              </a:tabLst>
            </a:pPr>
            <a:r>
              <a:rPr sz="1600" b="1" spc="-20" dirty="0">
                <a:latin typeface="楷体"/>
                <a:cs typeface="楷体"/>
              </a:rPr>
              <a:t>如何使用</a:t>
            </a:r>
            <a:r>
              <a:rPr sz="1600" spc="-50" dirty="0">
                <a:latin typeface="楷体"/>
                <a:cs typeface="楷体"/>
              </a:rPr>
              <a:t>:</a:t>
            </a:r>
            <a:r>
              <a:rPr sz="1600" spc="-10" dirty="0">
                <a:latin typeface="楷体"/>
                <a:cs typeface="楷体"/>
              </a:rPr>
              <a:t>用1</a:t>
            </a:r>
            <a:r>
              <a:rPr sz="1600" dirty="0">
                <a:latin typeface="楷体"/>
                <a:cs typeface="楷体"/>
              </a:rPr>
              <a:t>勺</a:t>
            </a:r>
            <a:r>
              <a:rPr sz="1600" spc="-5" dirty="0">
                <a:latin typeface="楷体"/>
                <a:cs typeface="楷体"/>
              </a:rPr>
              <a:t> </a:t>
            </a:r>
            <a:r>
              <a:rPr sz="1600" spc="-10" dirty="0" err="1">
                <a:latin typeface="楷体"/>
                <a:cs typeface="楷体"/>
              </a:rPr>
              <a:t>加</a:t>
            </a:r>
            <a:r>
              <a:rPr sz="1600" dirty="0" err="1">
                <a:latin typeface="楷体"/>
                <a:cs typeface="楷体"/>
              </a:rPr>
              <a:t>入</a:t>
            </a:r>
            <a:r>
              <a:rPr sz="1600" dirty="0">
                <a:latin typeface="楷体"/>
                <a:cs typeface="楷体"/>
              </a:rPr>
              <a:t> 8oz</a:t>
            </a:r>
            <a:r>
              <a:rPr sz="1600" spc="-10" dirty="0">
                <a:latin typeface="楷体"/>
                <a:cs typeface="楷体"/>
              </a:rPr>
              <a:t>水</a:t>
            </a:r>
            <a:r>
              <a:rPr sz="1600" dirty="0">
                <a:latin typeface="楷体"/>
                <a:cs typeface="楷体"/>
              </a:rPr>
              <a:t>,</a:t>
            </a:r>
            <a:r>
              <a:rPr lang="zh-CN" altLang="en-US" sz="1600" spc="-10" dirty="0">
                <a:latin typeface="楷体"/>
                <a:cs typeface="楷体"/>
              </a:rPr>
              <a:t>或</a:t>
            </a:r>
            <a:r>
              <a:rPr sz="1600" spc="-10" dirty="0" err="1">
                <a:latin typeface="楷体"/>
                <a:cs typeface="楷体"/>
              </a:rPr>
              <a:t>加</a:t>
            </a:r>
            <a:r>
              <a:rPr sz="1600" dirty="0" err="1">
                <a:latin typeface="楷体"/>
                <a:cs typeface="楷体"/>
              </a:rPr>
              <a:t>入你喜歡的</a:t>
            </a:r>
            <a:r>
              <a:rPr sz="1600" spc="-15" dirty="0" err="1">
                <a:latin typeface="楷体"/>
                <a:cs typeface="楷体"/>
              </a:rPr>
              <a:t>飲</a:t>
            </a:r>
            <a:r>
              <a:rPr sz="1600" spc="-50" dirty="0" err="1">
                <a:latin typeface="楷体"/>
                <a:cs typeface="楷体"/>
              </a:rPr>
              <a:t>料</a:t>
            </a:r>
            <a:endParaRPr sz="1600" dirty="0">
              <a:latin typeface="楷体"/>
              <a:cs typeface="楷体"/>
            </a:endParaRPr>
          </a:p>
        </p:txBody>
      </p:sp>
      <p:pic>
        <p:nvPicPr>
          <p:cNvPr id="16" name="图片 15" descr="手机屏幕截图&#10;&#10;描述已自动生成">
            <a:extLst>
              <a:ext uri="{FF2B5EF4-FFF2-40B4-BE49-F238E27FC236}">
                <a16:creationId xmlns:a16="http://schemas.microsoft.com/office/drawing/2014/main" id="{F3589A92-0AA9-6ED7-7B43-0964B45E41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" y="4405479"/>
            <a:ext cx="3700285" cy="2061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C33BC67C-CBA1-CBB0-E820-18ADA66ACA91}"/>
              </a:ext>
            </a:extLst>
          </p:cNvPr>
          <p:cNvSpPr txBox="1"/>
          <p:nvPr/>
        </p:nvSpPr>
        <p:spPr>
          <a:xfrm>
            <a:off x="1905000" y="3489566"/>
            <a:ext cx="2296795" cy="5360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7645" indent="-19494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会员价</a:t>
            </a:r>
            <a:r>
              <a:rPr sz="1600" b="1" spc="-10" dirty="0">
                <a:solidFill>
                  <a:srgbClr val="FF0000"/>
                </a:solidFill>
                <a:latin typeface="楷体"/>
                <a:cs typeface="楷体"/>
              </a:rPr>
              <a:t>：$</a:t>
            </a:r>
            <a:r>
              <a:rPr 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27.95</a:t>
            </a:r>
            <a:r>
              <a:rPr sz="1600" b="1" spc="-170" dirty="0">
                <a:solidFill>
                  <a:srgbClr val="FF0000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  <a:p>
            <a:pPr marL="207645" indent="-19494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零售价</a:t>
            </a:r>
            <a:r>
              <a:rPr sz="1600" b="1" spc="-10" dirty="0">
                <a:solidFill>
                  <a:srgbClr val="1A1A1A"/>
                </a:solidFill>
                <a:latin typeface="楷体"/>
                <a:cs typeface="楷体"/>
              </a:rPr>
              <a:t>：</a:t>
            </a:r>
            <a:r>
              <a:rPr 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$</a:t>
            </a:r>
            <a:r>
              <a:rPr lang="en-US" sz="1600" b="1" dirty="0">
                <a:solidFill>
                  <a:srgbClr val="1A1A1A"/>
                </a:solidFill>
                <a:latin typeface="楷体"/>
                <a:cs typeface="楷体"/>
              </a:rPr>
              <a:t>39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.95</a:t>
            </a:r>
            <a:r>
              <a:rPr sz="1600" b="1" spc="-20" dirty="0">
                <a:solidFill>
                  <a:srgbClr val="1A1A1A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017524"/>
            <a:ext cx="2133600" cy="22107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bject 3"/>
          <p:cNvSpPr txBox="1"/>
          <p:nvPr/>
        </p:nvSpPr>
        <p:spPr>
          <a:xfrm>
            <a:off x="6883197" y="588436"/>
            <a:ext cx="4546803" cy="1279517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51435" algn="just">
              <a:lnSpc>
                <a:spcPct val="103299"/>
              </a:lnSpc>
              <a:spcBef>
                <a:spcPts val="170"/>
              </a:spcBef>
            </a:pPr>
            <a:r>
              <a:rPr lang="en-US" sz="2000" b="1" spc="-30" dirty="0">
                <a:latin typeface="楷体"/>
                <a:cs typeface="楷体"/>
              </a:rPr>
              <a:t>  </a:t>
            </a:r>
          </a:p>
          <a:p>
            <a:pPr marL="12700" marR="5080" indent="51435" algn="just">
              <a:lnSpc>
                <a:spcPct val="103299"/>
              </a:lnSpc>
              <a:spcBef>
                <a:spcPts val="170"/>
              </a:spcBef>
            </a:pPr>
            <a:r>
              <a:rPr lang="en-US" sz="2000" b="1" spc="-30" dirty="0">
                <a:latin typeface="楷体"/>
                <a:cs typeface="楷体"/>
              </a:rPr>
              <a:t>    </a:t>
            </a:r>
            <a:r>
              <a:rPr sz="2000" b="1" spc="-30" dirty="0" err="1">
                <a:latin typeface="楷体"/>
                <a:cs typeface="楷体"/>
              </a:rPr>
              <a:t>通过皮肤直接进入血液</a:t>
            </a:r>
            <a:r>
              <a:rPr sz="2000" spc="-25" dirty="0" err="1">
                <a:latin typeface="楷体"/>
                <a:cs typeface="楷体"/>
              </a:rPr>
              <a:t>，提供独特的高吸收性、健</a:t>
            </a:r>
            <a:r>
              <a:rPr sz="2000" spc="-10" dirty="0" err="1">
                <a:latin typeface="楷体"/>
                <a:cs typeface="楷体"/>
              </a:rPr>
              <a:t>康、天然成分的混合物,</a:t>
            </a:r>
            <a:r>
              <a:rPr sz="2000" b="1" spc="-30" dirty="0" err="1">
                <a:latin typeface="楷体"/>
                <a:cs typeface="楷体"/>
              </a:rPr>
              <a:t>可持续数小时为身体注入活力</a:t>
            </a:r>
            <a:r>
              <a:rPr sz="2000" spc="-50" dirty="0">
                <a:latin typeface="楷体"/>
                <a:cs typeface="楷体"/>
              </a:rPr>
              <a:t>。</a:t>
            </a:r>
            <a:endParaRPr sz="2000" dirty="0">
              <a:latin typeface="楷体"/>
              <a:cs typeface="楷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196" y="2146988"/>
            <a:ext cx="4623004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2000" spc="-5" dirty="0">
                <a:latin typeface="楷体"/>
                <a:cs typeface="楷体"/>
              </a:rPr>
              <a:t>    </a:t>
            </a:r>
            <a:r>
              <a:rPr sz="2000" spc="-5" dirty="0" err="1">
                <a:latin typeface="楷体"/>
                <a:cs typeface="楷体"/>
              </a:rPr>
              <a:t>我们强大的</a:t>
            </a:r>
            <a:r>
              <a:rPr sz="2000" b="1" spc="-30" dirty="0" err="1">
                <a:latin typeface="楷体"/>
                <a:cs typeface="楷体"/>
              </a:rPr>
              <a:t>维生素</a:t>
            </a:r>
            <a:r>
              <a:rPr sz="2000" b="1" spc="-30" dirty="0">
                <a:latin typeface="楷体"/>
                <a:cs typeface="楷体"/>
              </a:rPr>
              <a:t>, 矿物质和植物提取物混合物</a:t>
            </a:r>
            <a:r>
              <a:rPr sz="2000" spc="-25" dirty="0">
                <a:latin typeface="楷体"/>
                <a:cs typeface="楷体"/>
              </a:rPr>
              <a:t>协同作用，</a:t>
            </a:r>
            <a:r>
              <a:rPr sz="2000" spc="-20" dirty="0">
                <a:latin typeface="楷体"/>
                <a:cs typeface="楷体"/>
              </a:rPr>
              <a:t>为身体注入活力，帮助提供健康的能量,积极的情绪,更强的</a:t>
            </a:r>
            <a:r>
              <a:rPr sz="2000" spc="-25" dirty="0">
                <a:latin typeface="楷体"/>
                <a:cs typeface="楷体"/>
              </a:rPr>
              <a:t>专注力,并支持更出色的整体表现，同时帮助消除疲劳，助您</a:t>
            </a:r>
            <a:r>
              <a:rPr sz="2000" spc="-15" dirty="0">
                <a:latin typeface="楷体"/>
                <a:cs typeface="楷体"/>
              </a:rPr>
              <a:t>征服每一天！</a:t>
            </a:r>
            <a:endParaRPr sz="2000" dirty="0">
              <a:latin typeface="楷体"/>
              <a:cs typeface="楷体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3541" y="288797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能量和注意力贴片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000" y="4358924"/>
            <a:ext cx="6998334" cy="1970861"/>
          </a:xfrm>
          <a:prstGeom prst="rect">
            <a:avLst/>
          </a:prstGeom>
          <a:ln w="9144">
            <a:solidFill>
              <a:srgbClr val="EC7C3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5"/>
              </a:spcBef>
            </a:pPr>
            <a:r>
              <a:rPr sz="1600" b="1" spc="-25" dirty="0">
                <a:latin typeface="楷体"/>
                <a:cs typeface="楷体"/>
              </a:rPr>
              <a:t>如何使用:</a:t>
            </a:r>
            <a:endParaRPr sz="16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楷体"/>
              <a:cs typeface="楷体"/>
            </a:endParaRPr>
          </a:p>
          <a:p>
            <a:pPr marL="91440" marR="153670" algn="just">
              <a:lnSpc>
                <a:spcPct val="100000"/>
              </a:lnSpc>
            </a:pPr>
            <a:r>
              <a:rPr sz="1600" spc="-10" dirty="0">
                <a:latin typeface="楷体"/>
                <a:cs typeface="楷体"/>
              </a:rPr>
              <a:t>将贴片从衬底上撕下,直接按压在几乎没有毛发的皮肤部位</a:t>
            </a:r>
            <a:r>
              <a:rPr sz="1600" dirty="0">
                <a:latin typeface="楷体"/>
                <a:cs typeface="楷体"/>
              </a:rPr>
              <a:t>（</a:t>
            </a:r>
            <a:r>
              <a:rPr sz="1600" spc="-20" dirty="0">
                <a:latin typeface="楷体"/>
                <a:cs typeface="楷体"/>
              </a:rPr>
              <a:t>手腕内</a:t>
            </a:r>
            <a:r>
              <a:rPr sz="1600" spc="-5" dirty="0">
                <a:latin typeface="楷体"/>
                <a:cs typeface="楷体"/>
              </a:rPr>
              <a:t>侧、臀部、肩部、脚踝</a:t>
            </a:r>
            <a:r>
              <a:rPr sz="1600" dirty="0">
                <a:latin typeface="楷体"/>
                <a:cs typeface="楷体"/>
              </a:rPr>
              <a:t>）</a:t>
            </a:r>
            <a:r>
              <a:rPr sz="1600" spc="-15" dirty="0">
                <a:latin typeface="楷体"/>
                <a:cs typeface="楷体"/>
              </a:rPr>
              <a:t>。贴之前,请清洁并擦干贴片所在的皮肤，</a:t>
            </a:r>
            <a:r>
              <a:rPr sz="1600" spc="-10" dirty="0">
                <a:latin typeface="楷体"/>
                <a:cs typeface="楷体"/>
              </a:rPr>
              <a:t>因为任何油脂、面霜或乳液都可能影响贴片的粘附性和效果。</a:t>
            </a:r>
            <a:endParaRPr sz="16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楷体"/>
              <a:cs typeface="楷体"/>
            </a:endParaRPr>
          </a:p>
          <a:p>
            <a:pPr marL="91440" marR="264160" algn="just">
              <a:lnSpc>
                <a:spcPct val="101099"/>
              </a:lnSpc>
            </a:pPr>
            <a:r>
              <a:rPr sz="1600" spc="-20" dirty="0">
                <a:latin typeface="楷体"/>
                <a:cs typeface="楷体"/>
              </a:rPr>
              <a:t>贴上 </a:t>
            </a:r>
            <a:r>
              <a:rPr sz="1400" dirty="0">
                <a:latin typeface="Arial"/>
                <a:cs typeface="Arial"/>
              </a:rPr>
              <a:t>LiveGood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Energy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Focus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600" spc="-15" dirty="0">
                <a:latin typeface="楷体"/>
                <a:cs typeface="楷体"/>
              </a:rPr>
              <a:t>贴片约 </a:t>
            </a:r>
            <a:r>
              <a:rPr sz="1600" dirty="0">
                <a:latin typeface="楷体"/>
                <a:cs typeface="楷体"/>
              </a:rPr>
              <a:t>30</a:t>
            </a:r>
            <a:r>
              <a:rPr sz="1600" spc="-20" dirty="0">
                <a:latin typeface="楷体"/>
                <a:cs typeface="楷体"/>
              </a:rPr>
              <a:t> 分钟后，您就会开始感</a:t>
            </a:r>
            <a:r>
              <a:rPr sz="1600" spc="-5" dirty="0">
                <a:latin typeface="楷体"/>
                <a:cs typeface="楷体"/>
              </a:rPr>
              <a:t>觉到它的效果。</a:t>
            </a:r>
            <a:r>
              <a:rPr sz="1600" dirty="0">
                <a:latin typeface="楷体"/>
                <a:cs typeface="楷体"/>
              </a:rPr>
              <a:t>8</a:t>
            </a:r>
            <a:r>
              <a:rPr sz="1600" spc="-25" dirty="0">
                <a:latin typeface="楷体"/>
                <a:cs typeface="楷体"/>
              </a:rPr>
              <a:t> 小时后取下并丢弃贴片。请勿重复使用已使用过</a:t>
            </a:r>
            <a:r>
              <a:rPr sz="1600" spc="-20" dirty="0">
                <a:latin typeface="楷体"/>
                <a:cs typeface="楷体"/>
              </a:rPr>
              <a:t>的贴片。</a:t>
            </a:r>
            <a:endParaRPr sz="1600" dirty="0">
              <a:latin typeface="楷体"/>
              <a:cs typeface="楷体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" y="4458881"/>
            <a:ext cx="3733800" cy="1970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F0D6205-B939-06D4-6D04-0D619AB1C46F}"/>
              </a:ext>
            </a:extLst>
          </p:cNvPr>
          <p:cNvSpPr txBox="1"/>
          <p:nvPr/>
        </p:nvSpPr>
        <p:spPr>
          <a:xfrm>
            <a:off x="1905000" y="2307610"/>
            <a:ext cx="23196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628650" algn="l"/>
              </a:tabLst>
            </a:pPr>
            <a:r>
              <a:rPr lang="zh-CN" altLang="en-US"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支持健康能量</a:t>
            </a:r>
          </a:p>
          <a:p>
            <a:pPr marL="628650" indent="-285750">
              <a:lnSpc>
                <a:spcPct val="100000"/>
              </a:lnSpc>
              <a:buFont typeface="Wingdings"/>
              <a:buChar char=""/>
              <a:tabLst>
                <a:tab pos="628650" algn="l"/>
              </a:tabLst>
            </a:pPr>
            <a:r>
              <a:rPr lang="zh-CN" altLang="en-US"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促进积极情绪</a:t>
            </a:r>
          </a:p>
          <a:p>
            <a:pPr marL="629285" indent="-286385">
              <a:lnSpc>
                <a:spcPct val="100000"/>
              </a:lnSpc>
              <a:buFont typeface="Wingdings"/>
              <a:buChar char=""/>
              <a:tabLst>
                <a:tab pos="629285" algn="l"/>
              </a:tabLst>
            </a:pPr>
            <a:r>
              <a:rPr lang="zh-CN" altLang="en-US"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帮助提高注意力</a:t>
            </a:r>
          </a:p>
          <a:p>
            <a:pPr marL="628650" indent="-285750">
              <a:lnSpc>
                <a:spcPct val="100000"/>
              </a:lnSpc>
              <a:buFont typeface="Wingdings"/>
              <a:buChar char=""/>
              <a:tabLst>
                <a:tab pos="628650" algn="l"/>
              </a:tabLst>
            </a:pPr>
            <a:r>
              <a:rPr lang="zh-CN" altLang="en-US"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增强耐力</a:t>
            </a: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866996F1-825F-45B7-FDEF-91968628B2C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5381" y="679958"/>
            <a:ext cx="2814019" cy="3321006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45422BDB-F55A-FEB5-5FE2-15EBF43A78DD}"/>
              </a:ext>
            </a:extLst>
          </p:cNvPr>
          <p:cNvSpPr txBox="1"/>
          <p:nvPr/>
        </p:nvSpPr>
        <p:spPr>
          <a:xfrm>
            <a:off x="3950071" y="1066800"/>
            <a:ext cx="2554286" cy="18312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33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0"/>
              </a:spcBef>
            </a:pPr>
            <a:r>
              <a:rPr sz="1050" b="1" spc="-10" dirty="0" err="1">
                <a:latin typeface="楷体"/>
                <a:cs typeface="楷体"/>
              </a:rPr>
              <a:t>馬黛茶</a:t>
            </a:r>
            <a:r>
              <a:rPr sz="1050" b="1" spc="-10" dirty="0">
                <a:latin typeface="楷体"/>
                <a:cs typeface="楷体"/>
              </a:rPr>
              <a:t> </a:t>
            </a:r>
            <a:r>
              <a:rPr sz="1050" dirty="0">
                <a:latin typeface="楷体"/>
                <a:cs typeface="楷体"/>
              </a:rPr>
              <a:t>4.00</a:t>
            </a:r>
            <a:r>
              <a:rPr lang="en-US" altLang="zh-CN" sz="1050" spc="-25" dirty="0">
                <a:latin typeface="楷体"/>
                <a:cs typeface="楷体"/>
              </a:rPr>
              <a:t>mg</a:t>
            </a:r>
            <a:endParaRPr sz="1050" dirty="0">
              <a:latin typeface="楷体"/>
              <a:cs typeface="楷体"/>
            </a:endParaRPr>
          </a:p>
          <a:p>
            <a:pPr marL="92075" marR="1241425">
              <a:lnSpc>
                <a:spcPct val="100000"/>
              </a:lnSpc>
            </a:pPr>
            <a:r>
              <a:rPr sz="1050" b="1" spc="-10" dirty="0" err="1">
                <a:latin typeface="楷体"/>
                <a:cs typeface="楷体"/>
              </a:rPr>
              <a:t>綠茶提取物</a:t>
            </a:r>
            <a:r>
              <a:rPr sz="1050" b="1" spc="-10" dirty="0">
                <a:latin typeface="楷体"/>
                <a:cs typeface="楷体"/>
              </a:rPr>
              <a:t> </a:t>
            </a:r>
            <a:r>
              <a:rPr sz="1050" spc="-20" dirty="0">
                <a:latin typeface="楷体"/>
                <a:cs typeface="楷体"/>
              </a:rPr>
              <a:t>4.00</a:t>
            </a:r>
            <a:r>
              <a:rPr lang="en-US" altLang="zh-CN" sz="1050" spc="-25" dirty="0">
                <a:latin typeface="楷体"/>
                <a:cs typeface="楷体"/>
              </a:rPr>
              <a:t>mg</a:t>
            </a:r>
            <a:endParaRPr lang="en-US" sz="1050" spc="-25" dirty="0">
              <a:latin typeface="楷体"/>
              <a:cs typeface="楷体"/>
            </a:endParaRPr>
          </a:p>
          <a:p>
            <a:pPr marL="92075" marR="1241425">
              <a:lnSpc>
                <a:spcPct val="100000"/>
              </a:lnSpc>
            </a:pPr>
            <a:r>
              <a:rPr sz="1050" b="1" spc="-5" dirty="0" err="1">
                <a:latin typeface="楷体"/>
                <a:cs typeface="楷体"/>
              </a:rPr>
              <a:t>綠咖啡提取物</a:t>
            </a:r>
            <a:r>
              <a:rPr sz="1050" b="1" spc="-5" dirty="0">
                <a:latin typeface="楷体"/>
                <a:cs typeface="楷体"/>
              </a:rPr>
              <a:t> </a:t>
            </a:r>
            <a:r>
              <a:rPr sz="1050" spc="-20" dirty="0">
                <a:latin typeface="楷体"/>
                <a:cs typeface="楷体"/>
              </a:rPr>
              <a:t>4.0</a:t>
            </a:r>
            <a:r>
              <a:rPr lang="en-US" altLang="zh-CN" sz="1050" spc="-25" dirty="0">
                <a:latin typeface="楷体"/>
                <a:cs typeface="楷体"/>
              </a:rPr>
              <a:t>mg</a:t>
            </a:r>
            <a:endParaRPr sz="1050" dirty="0">
              <a:latin typeface="楷体"/>
              <a:cs typeface="楷体"/>
            </a:endParaRPr>
          </a:p>
          <a:p>
            <a:pPr marL="92075">
              <a:lnSpc>
                <a:spcPct val="100000"/>
              </a:lnSpc>
            </a:pPr>
            <a:r>
              <a:rPr sz="1050" b="1" spc="-5" dirty="0" err="1">
                <a:latin typeface="楷体"/>
                <a:cs typeface="楷体"/>
              </a:rPr>
              <a:t>咖啡因</a:t>
            </a:r>
            <a:r>
              <a:rPr sz="1050" b="1" spc="-5" dirty="0">
                <a:latin typeface="楷体"/>
                <a:cs typeface="楷体"/>
              </a:rPr>
              <a:t> 天然</a:t>
            </a:r>
            <a:r>
              <a:rPr sz="1050" spc="-10" dirty="0">
                <a:latin typeface="楷体"/>
                <a:cs typeface="楷体"/>
              </a:rPr>
              <a:t>/</a:t>
            </a:r>
            <a:r>
              <a:rPr sz="1050" b="1" spc="5" dirty="0" err="1">
                <a:latin typeface="楷体"/>
                <a:cs typeface="楷体"/>
              </a:rPr>
              <a:t>無水</a:t>
            </a:r>
            <a:r>
              <a:rPr sz="1050" b="1" spc="5" dirty="0">
                <a:latin typeface="楷体"/>
                <a:cs typeface="楷体"/>
              </a:rPr>
              <a:t> </a:t>
            </a:r>
            <a:r>
              <a:rPr sz="1050" spc="-20" dirty="0">
                <a:latin typeface="楷体"/>
                <a:cs typeface="楷体"/>
              </a:rPr>
              <a:t>10</a:t>
            </a:r>
            <a:r>
              <a:rPr lang="en-US" altLang="zh-CN" sz="1050" spc="-25" dirty="0">
                <a:latin typeface="楷体"/>
                <a:cs typeface="楷体"/>
              </a:rPr>
              <a:t>mg</a:t>
            </a:r>
            <a:endParaRPr sz="1050" dirty="0">
              <a:latin typeface="楷体"/>
              <a:cs typeface="楷体"/>
            </a:endParaRPr>
          </a:p>
          <a:p>
            <a:pPr marL="92075" marR="114300">
              <a:lnSpc>
                <a:spcPct val="100000"/>
              </a:lnSpc>
            </a:pPr>
            <a:r>
              <a:rPr sz="1050" b="1" spc="-10" dirty="0">
                <a:latin typeface="楷体"/>
                <a:cs typeface="楷体"/>
              </a:rPr>
              <a:t>人參提取物</a:t>
            </a:r>
            <a:r>
              <a:rPr sz="1050" b="1" dirty="0">
                <a:latin typeface="楷体"/>
                <a:cs typeface="楷体"/>
              </a:rPr>
              <a:t>（</a:t>
            </a:r>
            <a:r>
              <a:rPr sz="1050" b="1" spc="-10" dirty="0">
                <a:latin typeface="楷体"/>
                <a:cs typeface="楷体"/>
              </a:rPr>
              <a:t>亞洲人參</a:t>
            </a:r>
            <a:r>
              <a:rPr sz="1050" b="1" dirty="0">
                <a:latin typeface="楷体"/>
                <a:cs typeface="楷体"/>
              </a:rPr>
              <a:t>）</a:t>
            </a:r>
            <a:r>
              <a:rPr sz="1050" dirty="0">
                <a:latin typeface="楷体"/>
                <a:cs typeface="楷体"/>
              </a:rPr>
              <a:t>1.60</a:t>
            </a:r>
            <a:r>
              <a:rPr lang="en-US" altLang="zh-CN" sz="1050" spc="-25" dirty="0">
                <a:latin typeface="楷体"/>
                <a:cs typeface="楷体"/>
              </a:rPr>
              <a:t>mg</a:t>
            </a:r>
            <a:endParaRPr lang="en-US" sz="1050" b="1" spc="-30" dirty="0">
              <a:latin typeface="楷体"/>
              <a:cs typeface="楷体"/>
            </a:endParaRPr>
          </a:p>
          <a:p>
            <a:pPr marL="92075" marR="114300">
              <a:lnSpc>
                <a:spcPct val="100000"/>
              </a:lnSpc>
            </a:pPr>
            <a:r>
              <a:rPr sz="1050" b="1" spc="5" dirty="0" err="1">
                <a:latin typeface="楷体"/>
                <a:cs typeface="楷体"/>
              </a:rPr>
              <a:t>黑磨卡</a:t>
            </a:r>
            <a:r>
              <a:rPr sz="1050" b="1" spc="5" dirty="0">
                <a:latin typeface="楷体"/>
                <a:cs typeface="楷体"/>
              </a:rPr>
              <a:t> </a:t>
            </a:r>
            <a:r>
              <a:rPr sz="1050" b="1" spc="-10" dirty="0">
                <a:latin typeface="楷体"/>
                <a:cs typeface="楷体"/>
              </a:rPr>
              <a:t>0.80</a:t>
            </a:r>
            <a:r>
              <a:rPr lang="en-US" altLang="zh-CN" sz="1050" spc="-25" dirty="0">
                <a:latin typeface="楷体"/>
                <a:cs typeface="楷体"/>
              </a:rPr>
              <a:t>mg</a:t>
            </a:r>
            <a:endParaRPr lang="en-US" sz="1050" b="1" spc="-25" dirty="0">
              <a:latin typeface="楷体"/>
              <a:cs typeface="楷体"/>
            </a:endParaRPr>
          </a:p>
          <a:p>
            <a:pPr marL="92075" marR="114300">
              <a:lnSpc>
                <a:spcPct val="100000"/>
              </a:lnSpc>
            </a:pPr>
            <a:r>
              <a:rPr sz="1050" b="1" spc="-25" dirty="0" err="1">
                <a:latin typeface="楷体"/>
                <a:cs typeface="楷体"/>
              </a:rPr>
              <a:t>瑪</a:t>
            </a:r>
            <a:r>
              <a:rPr sz="1050" b="1" spc="-10" dirty="0" err="1">
                <a:latin typeface="楷体"/>
                <a:cs typeface="楷体"/>
              </a:rPr>
              <a:t>卡胍丁胺硫酸鹽</a:t>
            </a:r>
            <a:r>
              <a:rPr sz="1050" b="1" spc="-10" dirty="0">
                <a:latin typeface="楷体"/>
                <a:cs typeface="楷体"/>
              </a:rPr>
              <a:t> </a:t>
            </a:r>
            <a:r>
              <a:rPr sz="1050" spc="-10" dirty="0">
                <a:latin typeface="楷体"/>
                <a:cs typeface="楷体"/>
              </a:rPr>
              <a:t>0.80</a:t>
            </a:r>
            <a:r>
              <a:rPr lang="en-US" altLang="zh-CN" sz="1050" spc="-25" dirty="0">
                <a:latin typeface="楷体"/>
                <a:cs typeface="楷体"/>
              </a:rPr>
              <a:t>mg</a:t>
            </a:r>
            <a:endParaRPr lang="en-US" sz="1050" b="1" spc="-30" dirty="0">
              <a:latin typeface="楷体"/>
              <a:cs typeface="楷体"/>
            </a:endParaRPr>
          </a:p>
          <a:p>
            <a:pPr marL="92075" marR="114300">
              <a:lnSpc>
                <a:spcPct val="100000"/>
              </a:lnSpc>
            </a:pPr>
            <a:r>
              <a:rPr sz="1050" b="1" spc="-10" dirty="0" err="1">
                <a:latin typeface="楷体"/>
                <a:cs typeface="楷体"/>
              </a:rPr>
              <a:t>液態橙柑橘香油</a:t>
            </a:r>
            <a:r>
              <a:rPr sz="1050" b="1" spc="-10" dirty="0">
                <a:latin typeface="楷体"/>
                <a:cs typeface="楷体"/>
              </a:rPr>
              <a:t> </a:t>
            </a:r>
            <a:r>
              <a:rPr sz="1050" spc="-10" dirty="0">
                <a:latin typeface="楷体"/>
                <a:cs typeface="楷体"/>
              </a:rPr>
              <a:t>0.80</a:t>
            </a:r>
            <a:r>
              <a:rPr lang="en-US" altLang="zh-CN" sz="1050" spc="-25" dirty="0">
                <a:latin typeface="楷体"/>
                <a:cs typeface="楷体"/>
              </a:rPr>
              <a:t>mg</a:t>
            </a:r>
            <a:endParaRPr lang="en-US" sz="1050" b="1" spc="-30" dirty="0">
              <a:latin typeface="楷体"/>
              <a:cs typeface="楷体"/>
            </a:endParaRPr>
          </a:p>
          <a:p>
            <a:pPr marL="92075" marR="114300">
              <a:lnSpc>
                <a:spcPct val="100000"/>
              </a:lnSpc>
            </a:pPr>
            <a:r>
              <a:rPr sz="1050" b="1" spc="-5" dirty="0" err="1">
                <a:latin typeface="楷体"/>
                <a:cs typeface="楷体"/>
              </a:rPr>
              <a:t>槲皮素</a:t>
            </a:r>
            <a:r>
              <a:rPr sz="1050" b="1" spc="-5" dirty="0">
                <a:latin typeface="楷体"/>
                <a:cs typeface="楷体"/>
              </a:rPr>
              <a:t> </a:t>
            </a:r>
            <a:r>
              <a:rPr sz="1050" spc="-10" dirty="0">
                <a:latin typeface="楷体"/>
                <a:cs typeface="楷体"/>
              </a:rPr>
              <a:t>5.00</a:t>
            </a:r>
            <a:r>
              <a:rPr lang="en-US" altLang="zh-CN" sz="1050" spc="-25" dirty="0">
                <a:latin typeface="楷体"/>
                <a:cs typeface="楷体"/>
              </a:rPr>
              <a:t>mg</a:t>
            </a:r>
            <a:endParaRPr sz="1050" dirty="0">
              <a:latin typeface="楷体"/>
              <a:cs typeface="楷体"/>
            </a:endParaRPr>
          </a:p>
          <a:p>
            <a:pPr marL="92075" marR="730885" algn="just">
              <a:lnSpc>
                <a:spcPct val="100000"/>
              </a:lnSpc>
              <a:spcBef>
                <a:spcPts val="5"/>
              </a:spcBef>
            </a:pPr>
            <a:r>
              <a:rPr sz="1050" b="1" spc="-10" dirty="0">
                <a:latin typeface="楷体"/>
                <a:cs typeface="楷体"/>
              </a:rPr>
              <a:t>瓜拉那提取物 </a:t>
            </a:r>
            <a:r>
              <a:rPr sz="1050" dirty="0">
                <a:latin typeface="楷体"/>
                <a:cs typeface="楷体"/>
              </a:rPr>
              <a:t>22% </a:t>
            </a:r>
            <a:r>
              <a:rPr sz="1050" spc="-20" dirty="0">
                <a:latin typeface="楷体"/>
                <a:cs typeface="楷体"/>
              </a:rPr>
              <a:t>5.00</a:t>
            </a:r>
            <a:r>
              <a:rPr lang="en-US" altLang="zh-CN" sz="1050" spc="-25" dirty="0">
                <a:latin typeface="楷体"/>
                <a:cs typeface="楷体"/>
              </a:rPr>
              <a:t>mg</a:t>
            </a:r>
            <a:endParaRPr lang="en-US" sz="1050" b="1" spc="-25" dirty="0">
              <a:latin typeface="楷体"/>
              <a:cs typeface="楷体"/>
            </a:endParaRPr>
          </a:p>
          <a:p>
            <a:pPr marL="92075" marR="730885" algn="just">
              <a:lnSpc>
                <a:spcPct val="100000"/>
              </a:lnSpc>
              <a:spcBef>
                <a:spcPts val="5"/>
              </a:spcBef>
            </a:pPr>
            <a:r>
              <a:rPr sz="1050" b="1" spc="5" dirty="0" err="1">
                <a:latin typeface="楷体"/>
                <a:cs typeface="楷体"/>
              </a:rPr>
              <a:t>大波斯菊</a:t>
            </a:r>
            <a:r>
              <a:rPr sz="1050" b="1" spc="5" dirty="0">
                <a:latin typeface="楷体"/>
                <a:cs typeface="楷体"/>
              </a:rPr>
              <a:t> </a:t>
            </a:r>
            <a:r>
              <a:rPr sz="1050" spc="-20" dirty="0">
                <a:latin typeface="楷体"/>
                <a:cs typeface="楷体"/>
              </a:rPr>
              <a:t>0.35</a:t>
            </a:r>
            <a:r>
              <a:rPr lang="en-US" altLang="zh-CN" sz="1050" spc="-25" dirty="0">
                <a:latin typeface="楷体"/>
                <a:cs typeface="楷体"/>
              </a:rPr>
              <a:t>mg</a:t>
            </a:r>
            <a:endParaRPr sz="1050" dirty="0">
              <a:latin typeface="楷体"/>
              <a:cs typeface="楷体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BB1C5664-1BD0-D068-8E70-072CBBE22826}"/>
              </a:ext>
            </a:extLst>
          </p:cNvPr>
          <p:cNvSpPr txBox="1"/>
          <p:nvPr/>
        </p:nvSpPr>
        <p:spPr>
          <a:xfrm>
            <a:off x="1676400" y="3594063"/>
            <a:ext cx="2296795" cy="5360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7645" indent="-19494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会员价</a:t>
            </a:r>
            <a:r>
              <a:rPr sz="1600" b="1" spc="-10" dirty="0">
                <a:solidFill>
                  <a:srgbClr val="FF0000"/>
                </a:solidFill>
                <a:latin typeface="楷体"/>
                <a:cs typeface="楷体"/>
              </a:rPr>
              <a:t>：$1</a:t>
            </a:r>
            <a:r>
              <a:rPr 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4.95</a:t>
            </a:r>
            <a:r>
              <a:rPr sz="1600" b="1" spc="-170" dirty="0">
                <a:solidFill>
                  <a:srgbClr val="FF0000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  <a:p>
            <a:pPr marL="207645" indent="-19494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零售价</a:t>
            </a:r>
            <a:r>
              <a:rPr sz="1600" b="1" spc="-10" dirty="0">
                <a:solidFill>
                  <a:srgbClr val="1A1A1A"/>
                </a:solidFill>
                <a:latin typeface="楷体"/>
                <a:cs typeface="楷体"/>
              </a:rPr>
              <a:t>：</a:t>
            </a:r>
            <a:r>
              <a:rPr 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$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2</a:t>
            </a:r>
            <a:r>
              <a:rPr lang="en-US" sz="1600" b="1" dirty="0">
                <a:solidFill>
                  <a:srgbClr val="1A1A1A"/>
                </a:solidFill>
                <a:latin typeface="楷体"/>
                <a:cs typeface="楷体"/>
              </a:rPr>
              <a:t>4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.95</a:t>
            </a:r>
            <a:r>
              <a:rPr sz="1600" b="1" spc="-20" dirty="0">
                <a:solidFill>
                  <a:srgbClr val="1A1A1A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425" y="1181862"/>
            <a:ext cx="1552956" cy="18425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7826" y="469076"/>
            <a:ext cx="215963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健康睡眠贴片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0218" y="4266621"/>
            <a:ext cx="7629525" cy="2271135"/>
          </a:xfrm>
          <a:prstGeom prst="rect">
            <a:avLst/>
          </a:prstGeom>
          <a:ln w="9144">
            <a:solidFill>
              <a:srgbClr val="EC7C3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30"/>
              </a:spcBef>
            </a:pPr>
            <a:r>
              <a:rPr sz="1600" spc="-10" dirty="0">
                <a:latin typeface="楷体"/>
                <a:cs typeface="楷体"/>
              </a:rPr>
              <a:t>如何使用:</a:t>
            </a:r>
            <a:endParaRPr sz="16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楷体"/>
              <a:cs typeface="楷体"/>
            </a:endParaRPr>
          </a:p>
          <a:p>
            <a:pPr marL="91440" marR="161925">
              <a:lnSpc>
                <a:spcPct val="100000"/>
              </a:lnSpc>
            </a:pPr>
            <a:r>
              <a:rPr sz="1600" spc="-15" dirty="0">
                <a:latin typeface="楷体"/>
                <a:cs typeface="楷体"/>
              </a:rPr>
              <a:t>将贴片从衬底上撕下，直接贴在几乎没有毛发的皮肤部位</a:t>
            </a:r>
            <a:r>
              <a:rPr sz="1600" dirty="0">
                <a:latin typeface="楷体"/>
                <a:cs typeface="楷体"/>
              </a:rPr>
              <a:t>（</a:t>
            </a:r>
            <a:r>
              <a:rPr sz="1600" spc="-25" dirty="0">
                <a:latin typeface="楷体"/>
                <a:cs typeface="楷体"/>
              </a:rPr>
              <a:t>手腕内</a:t>
            </a:r>
            <a:r>
              <a:rPr sz="1600" spc="-15" dirty="0">
                <a:latin typeface="楷体"/>
                <a:cs typeface="楷体"/>
              </a:rPr>
              <a:t>侧、臀部、肩部、脚踝</a:t>
            </a:r>
            <a:r>
              <a:rPr sz="1600" dirty="0">
                <a:latin typeface="楷体"/>
                <a:cs typeface="楷体"/>
              </a:rPr>
              <a:t>）</a:t>
            </a:r>
            <a:r>
              <a:rPr sz="1600" spc="-20" dirty="0">
                <a:latin typeface="楷体"/>
                <a:cs typeface="楷体"/>
              </a:rPr>
              <a:t>。 贴之前，请清洁并擦干贴片所在的皮肤，因为任何油脂、面霜或乳液都可能影响贴片的粘附性和效果。</a:t>
            </a:r>
            <a:endParaRPr sz="16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楷体"/>
              <a:cs typeface="楷体"/>
            </a:endParaRPr>
          </a:p>
          <a:p>
            <a:pPr marL="91440">
              <a:lnSpc>
                <a:spcPct val="100000"/>
              </a:lnSpc>
            </a:pPr>
            <a:r>
              <a:rPr sz="1600" spc="-5" dirty="0">
                <a:latin typeface="楷体"/>
                <a:cs typeface="楷体"/>
              </a:rPr>
              <a:t>贴上 </a:t>
            </a:r>
            <a:r>
              <a:rPr sz="1600" dirty="0">
                <a:latin typeface="楷体"/>
                <a:cs typeface="楷体"/>
              </a:rPr>
              <a:t>LiveGood Sleep</a:t>
            </a:r>
            <a:r>
              <a:rPr sz="1600" spc="-10" dirty="0">
                <a:latin typeface="楷体"/>
                <a:cs typeface="楷体"/>
              </a:rPr>
              <a:t> 睡眠贴 30</a:t>
            </a:r>
            <a:r>
              <a:rPr sz="1600" spc="-15" dirty="0">
                <a:latin typeface="楷体"/>
                <a:cs typeface="楷体"/>
              </a:rPr>
              <a:t>分钟后，您就会开始感觉到它的</a:t>
            </a:r>
            <a:r>
              <a:rPr lang="zh-CN" altLang="en-US" sz="1600" spc="-25" dirty="0">
                <a:latin typeface="楷体"/>
                <a:cs typeface="楷体"/>
              </a:rPr>
              <a:t>效</a:t>
            </a:r>
            <a:r>
              <a:rPr sz="1600" spc="-25" dirty="0">
                <a:latin typeface="楷体"/>
                <a:cs typeface="楷体"/>
              </a:rPr>
              <a:t>果。</a:t>
            </a:r>
            <a:endParaRPr sz="16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楷体"/>
              <a:cs typeface="楷体"/>
            </a:endParaRPr>
          </a:p>
          <a:p>
            <a:pPr marL="91440">
              <a:lnSpc>
                <a:spcPct val="100000"/>
              </a:lnSpc>
            </a:pPr>
            <a:r>
              <a:rPr sz="1600" dirty="0">
                <a:latin typeface="楷体"/>
                <a:cs typeface="楷体"/>
              </a:rPr>
              <a:t>8</a:t>
            </a:r>
            <a:r>
              <a:rPr sz="1600" spc="-20" dirty="0">
                <a:latin typeface="楷体"/>
                <a:cs typeface="楷体"/>
              </a:rPr>
              <a:t> 小时后取下并丢弃贴片。 不要重复使用已经使用过的贴片。</a:t>
            </a:r>
            <a:endParaRPr sz="1600" dirty="0">
              <a:latin typeface="楷体"/>
              <a:cs typeface="楷体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4542472"/>
            <a:ext cx="3505200" cy="20869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ject 6"/>
          <p:cNvSpPr txBox="1"/>
          <p:nvPr/>
        </p:nvSpPr>
        <p:spPr>
          <a:xfrm>
            <a:off x="2125980" y="2645976"/>
            <a:ext cx="19126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支持深度安眠</a:t>
            </a: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提高睡眠质量</a:t>
            </a: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醒来后精神焕发</a:t>
            </a: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天然成分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91338" y="990600"/>
            <a:ext cx="4191000" cy="1787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000" dirty="0">
                <a:latin typeface="楷体"/>
                <a:cs typeface="楷体"/>
              </a:rPr>
              <a:t>    </a:t>
            </a:r>
            <a:r>
              <a:rPr sz="2000" dirty="0" err="1">
                <a:latin typeface="楷体"/>
                <a:cs typeface="楷体"/>
              </a:rPr>
              <a:t>LiveGood</a:t>
            </a:r>
            <a:r>
              <a:rPr sz="2000" dirty="0">
                <a:latin typeface="楷体"/>
                <a:cs typeface="楷体"/>
              </a:rPr>
              <a:t> 健康睡眠贴片通过皮肤直接将</a:t>
            </a:r>
            <a:r>
              <a:rPr sz="2000" b="1" spc="-20" dirty="0">
                <a:latin typeface="楷体"/>
                <a:cs typeface="楷体"/>
              </a:rPr>
              <a:t>独特的高吸收性健</a:t>
            </a:r>
            <a:r>
              <a:rPr sz="2000" b="1" spc="-10" dirty="0">
                <a:latin typeface="楷体"/>
                <a:cs typeface="楷体"/>
              </a:rPr>
              <a:t>康天然成分输送到血液中</a:t>
            </a:r>
            <a:r>
              <a:rPr sz="2000" spc="-5" dirty="0">
                <a:latin typeface="楷体"/>
                <a:cs typeface="楷体"/>
              </a:rPr>
              <a:t>，从而提供快速,持久,深层,安稳,</a:t>
            </a:r>
            <a:r>
              <a:rPr sz="2000" spc="-10" dirty="0">
                <a:latin typeface="楷体"/>
                <a:cs typeface="楷体"/>
              </a:rPr>
              <a:t>高质量的睡眠。</a:t>
            </a:r>
            <a:endParaRPr sz="2000" dirty="0">
              <a:latin typeface="楷体"/>
              <a:cs typeface="楷体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096BDE54-BBDD-CBD6-9801-7F9A9812142F}"/>
              </a:ext>
            </a:extLst>
          </p:cNvPr>
          <p:cNvSpPr txBox="1"/>
          <p:nvPr/>
        </p:nvSpPr>
        <p:spPr>
          <a:xfrm>
            <a:off x="1676400" y="3594063"/>
            <a:ext cx="2296795" cy="5360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7645" indent="-19494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会员价</a:t>
            </a:r>
            <a:r>
              <a:rPr sz="1600" b="1" spc="-10" dirty="0">
                <a:solidFill>
                  <a:srgbClr val="FF0000"/>
                </a:solidFill>
                <a:latin typeface="楷体"/>
                <a:cs typeface="楷体"/>
              </a:rPr>
              <a:t>：$1</a:t>
            </a:r>
            <a:r>
              <a:rPr 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4.95</a:t>
            </a:r>
            <a:r>
              <a:rPr sz="1600" b="1" spc="-170" dirty="0">
                <a:solidFill>
                  <a:srgbClr val="FF0000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  <a:p>
            <a:pPr marL="207645" indent="-19494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零售价</a:t>
            </a:r>
            <a:r>
              <a:rPr sz="1600" b="1" spc="-10" dirty="0">
                <a:solidFill>
                  <a:srgbClr val="1A1A1A"/>
                </a:solidFill>
                <a:latin typeface="楷体"/>
                <a:cs typeface="楷体"/>
              </a:rPr>
              <a:t>：</a:t>
            </a:r>
            <a:r>
              <a:rPr 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$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2</a:t>
            </a:r>
            <a:r>
              <a:rPr lang="en-US" sz="1600" b="1" dirty="0">
                <a:solidFill>
                  <a:srgbClr val="1A1A1A"/>
                </a:solidFill>
                <a:latin typeface="楷体"/>
                <a:cs typeface="楷体"/>
              </a:rPr>
              <a:t>4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.95</a:t>
            </a:r>
            <a:r>
              <a:rPr sz="1600" b="1" spc="-20" dirty="0">
                <a:solidFill>
                  <a:srgbClr val="1A1A1A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638E10C0-1DEC-8D27-740F-06C6F76D2719}"/>
              </a:ext>
            </a:extLst>
          </p:cNvPr>
          <p:cNvGrpSpPr/>
          <p:nvPr/>
        </p:nvGrpSpPr>
        <p:grpSpPr>
          <a:xfrm>
            <a:off x="4295169" y="498333"/>
            <a:ext cx="2883176" cy="3657600"/>
            <a:chOff x="559308" y="457200"/>
            <a:chExt cx="4267200" cy="5413375"/>
          </a:xfrm>
        </p:grpSpPr>
        <p:pic>
          <p:nvPicPr>
            <p:cNvPr id="11" name="object 3">
              <a:extLst>
                <a:ext uri="{FF2B5EF4-FFF2-40B4-BE49-F238E27FC236}">
                  <a16:creationId xmlns:a16="http://schemas.microsoft.com/office/drawing/2014/main" id="{6C8A5515-D4EC-C75A-C3DE-F1423A7C5CA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308" y="592836"/>
              <a:ext cx="4267200" cy="5277612"/>
            </a:xfrm>
            <a:prstGeom prst="rect">
              <a:avLst/>
            </a:prstGeom>
          </p:spPr>
        </p:pic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871A2C55-0393-7479-4C27-F28E94ECB86F}"/>
                </a:ext>
              </a:extLst>
            </p:cNvPr>
            <p:cNvSpPr/>
            <p:nvPr/>
          </p:nvSpPr>
          <p:spPr>
            <a:xfrm>
              <a:off x="798576" y="457200"/>
              <a:ext cx="3862070" cy="3139440"/>
            </a:xfrm>
            <a:custGeom>
              <a:avLst/>
              <a:gdLst/>
              <a:ahLst/>
              <a:cxnLst/>
              <a:rect l="l" t="t" r="r" b="b"/>
              <a:pathLst>
                <a:path w="3862070" h="3139440">
                  <a:moveTo>
                    <a:pt x="3861816" y="0"/>
                  </a:moveTo>
                  <a:lnTo>
                    <a:pt x="0" y="0"/>
                  </a:lnTo>
                  <a:lnTo>
                    <a:pt x="0" y="3139440"/>
                  </a:lnTo>
                  <a:lnTo>
                    <a:pt x="3861816" y="3139440"/>
                  </a:lnTo>
                  <a:lnTo>
                    <a:pt x="3861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5">
            <a:extLst>
              <a:ext uri="{FF2B5EF4-FFF2-40B4-BE49-F238E27FC236}">
                <a16:creationId xmlns:a16="http://schemas.microsoft.com/office/drawing/2014/main" id="{58E5CE8D-7391-C590-7C85-D8613D2A5D8C}"/>
              </a:ext>
            </a:extLst>
          </p:cNvPr>
          <p:cNvSpPr txBox="1"/>
          <p:nvPr/>
        </p:nvSpPr>
        <p:spPr>
          <a:xfrm>
            <a:off x="4568646" y="739880"/>
            <a:ext cx="3781337" cy="1803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16075">
              <a:lnSpc>
                <a:spcPct val="100000"/>
              </a:lnSpc>
              <a:spcBef>
                <a:spcPts val="100"/>
              </a:spcBef>
            </a:pPr>
            <a:r>
              <a:rPr sz="1050" b="1" spc="-20" dirty="0" err="1">
                <a:latin typeface="楷体"/>
                <a:cs typeface="楷体"/>
              </a:rPr>
              <a:t>褪黑激素</a:t>
            </a:r>
            <a:r>
              <a:rPr sz="1050" b="1" spc="-20" dirty="0">
                <a:latin typeface="楷体"/>
                <a:cs typeface="楷体"/>
              </a:rPr>
              <a:t> </a:t>
            </a:r>
            <a:r>
              <a:rPr sz="1050" dirty="0">
                <a:latin typeface="楷体"/>
                <a:cs typeface="楷体"/>
              </a:rPr>
              <a:t>6.80</a:t>
            </a:r>
            <a:r>
              <a:rPr lang="en-US" altLang="zh-CN" sz="1050" spc="-30" dirty="0">
                <a:latin typeface="楷体"/>
                <a:cs typeface="楷体"/>
              </a:rPr>
              <a:t>mg</a:t>
            </a:r>
            <a:endParaRPr lang="en-US" sz="1050" spc="-30" dirty="0">
              <a:latin typeface="楷体"/>
              <a:cs typeface="楷体"/>
            </a:endParaRPr>
          </a:p>
          <a:p>
            <a:pPr marL="12700" marR="1616075">
              <a:lnSpc>
                <a:spcPct val="100000"/>
              </a:lnSpc>
              <a:spcBef>
                <a:spcPts val="100"/>
              </a:spcBef>
            </a:pPr>
            <a:r>
              <a:rPr sz="1050" b="1" spc="-5" dirty="0" err="1">
                <a:latin typeface="楷体"/>
                <a:cs typeface="楷体"/>
              </a:rPr>
              <a:t>肌醇</a:t>
            </a:r>
            <a:r>
              <a:rPr sz="1050" b="1" spc="-5" dirty="0">
                <a:latin typeface="楷体"/>
                <a:cs typeface="楷体"/>
              </a:rPr>
              <a:t> </a:t>
            </a:r>
            <a:r>
              <a:rPr sz="1050" dirty="0">
                <a:latin typeface="楷体"/>
                <a:cs typeface="楷体"/>
              </a:rPr>
              <a:t>6.0</a:t>
            </a:r>
            <a:r>
              <a:rPr lang="en-US" sz="1050" dirty="0">
                <a:latin typeface="楷体"/>
                <a:cs typeface="楷体"/>
              </a:rPr>
              <a:t>0</a:t>
            </a:r>
            <a:r>
              <a:rPr lang="en-US" altLang="zh-CN" sz="1050" spc="-30" dirty="0">
                <a:latin typeface="楷体"/>
                <a:cs typeface="楷体"/>
              </a:rPr>
              <a:t>mg</a:t>
            </a:r>
            <a:endParaRPr sz="1050" dirty="0">
              <a:latin typeface="楷体"/>
              <a:cs typeface="楷体"/>
            </a:endParaRPr>
          </a:p>
          <a:p>
            <a:pPr marL="12700" marR="1041400">
              <a:lnSpc>
                <a:spcPct val="100000"/>
              </a:lnSpc>
            </a:pPr>
            <a:r>
              <a:rPr sz="1050" b="1" spc="-10" dirty="0">
                <a:latin typeface="楷体"/>
                <a:cs typeface="楷体"/>
              </a:rPr>
              <a:t>黃芩藥草粉（黃芩）</a:t>
            </a:r>
            <a:r>
              <a:rPr lang="en-US" sz="1050" spc="-10" dirty="0">
                <a:latin typeface="楷体"/>
                <a:cs typeface="楷体"/>
              </a:rPr>
              <a:t>5.00</a:t>
            </a:r>
            <a:r>
              <a:rPr lang="en-US" altLang="zh-CN" sz="1050" spc="-10" dirty="0">
                <a:latin typeface="楷体"/>
                <a:cs typeface="楷体"/>
              </a:rPr>
              <a:t>mg</a:t>
            </a:r>
            <a:endParaRPr lang="en-US" sz="1050" spc="-10" dirty="0">
              <a:latin typeface="楷体"/>
              <a:cs typeface="楷体"/>
            </a:endParaRPr>
          </a:p>
          <a:p>
            <a:pPr marL="12700" marR="1041400">
              <a:lnSpc>
                <a:spcPct val="100000"/>
              </a:lnSpc>
            </a:pPr>
            <a:r>
              <a:rPr sz="1050" b="1" dirty="0">
                <a:latin typeface="楷体"/>
                <a:cs typeface="楷体"/>
              </a:rPr>
              <a:t>SHTP</a:t>
            </a:r>
            <a:r>
              <a:rPr sz="1050" b="1" spc="10" dirty="0">
                <a:latin typeface="楷体"/>
                <a:cs typeface="楷体"/>
              </a:rPr>
              <a:t> </a:t>
            </a:r>
            <a:r>
              <a:rPr sz="1050" dirty="0">
                <a:latin typeface="楷体"/>
                <a:cs typeface="楷体"/>
              </a:rPr>
              <a:t>2.00</a:t>
            </a:r>
            <a:r>
              <a:rPr lang="en-US" altLang="zh-CN" sz="1050" spc="-30" dirty="0">
                <a:latin typeface="楷体"/>
                <a:cs typeface="楷体"/>
              </a:rPr>
              <a:t>mg</a:t>
            </a:r>
            <a:endParaRPr sz="1050" dirty="0">
              <a:latin typeface="楷体"/>
              <a:cs typeface="楷体"/>
            </a:endParaRPr>
          </a:p>
          <a:p>
            <a:pPr marL="12700" algn="just">
              <a:lnSpc>
                <a:spcPct val="100000"/>
              </a:lnSpc>
            </a:pPr>
            <a:r>
              <a:rPr sz="1050" b="1" spc="-5" dirty="0" err="1">
                <a:latin typeface="楷体"/>
                <a:cs typeface="楷体"/>
              </a:rPr>
              <a:t>加巴</a:t>
            </a:r>
            <a:r>
              <a:rPr sz="1050" b="1" spc="-5" dirty="0">
                <a:latin typeface="楷体"/>
                <a:cs typeface="楷体"/>
              </a:rPr>
              <a:t> </a:t>
            </a:r>
            <a:r>
              <a:rPr sz="1050" dirty="0">
                <a:latin typeface="楷体"/>
                <a:cs typeface="楷体"/>
              </a:rPr>
              <a:t>1.00</a:t>
            </a:r>
            <a:r>
              <a:rPr lang="en-US" altLang="zh-CN" sz="1050" spc="-20" dirty="0">
                <a:latin typeface="楷体"/>
                <a:cs typeface="楷体"/>
              </a:rPr>
              <a:t>mg</a:t>
            </a:r>
            <a:endParaRPr sz="1050" dirty="0">
              <a:latin typeface="楷体"/>
              <a:cs typeface="楷体"/>
            </a:endParaRPr>
          </a:p>
          <a:p>
            <a:pPr marL="12700" marR="1614170" algn="just">
              <a:lnSpc>
                <a:spcPct val="100000"/>
              </a:lnSpc>
            </a:pPr>
            <a:r>
              <a:rPr sz="1050" b="1" dirty="0">
                <a:latin typeface="楷体"/>
                <a:cs typeface="楷体"/>
              </a:rPr>
              <a:t>L</a:t>
            </a:r>
            <a:r>
              <a:rPr sz="1050" b="1" spc="-10" dirty="0">
                <a:latin typeface="楷体"/>
                <a:cs typeface="楷体"/>
              </a:rPr>
              <a:t>-</a:t>
            </a:r>
            <a:r>
              <a:rPr sz="1050" b="1" spc="-10" dirty="0" err="1">
                <a:latin typeface="楷体"/>
                <a:cs typeface="楷体"/>
              </a:rPr>
              <a:t>茶氨酸</a:t>
            </a:r>
            <a:r>
              <a:rPr sz="1050" b="1" spc="-10" dirty="0">
                <a:latin typeface="楷体"/>
                <a:cs typeface="楷体"/>
              </a:rPr>
              <a:t> </a:t>
            </a:r>
            <a:r>
              <a:rPr sz="1050" dirty="0">
                <a:latin typeface="楷体"/>
              </a:rPr>
              <a:t>1.00</a:t>
            </a:r>
            <a:r>
              <a:rPr lang="en-US" altLang="zh-CN" sz="1050" dirty="0">
                <a:latin typeface="楷体"/>
              </a:rPr>
              <a:t>mg</a:t>
            </a:r>
            <a:r>
              <a:rPr sz="1050" dirty="0">
                <a:latin typeface="楷体"/>
              </a:rPr>
              <a:t> </a:t>
            </a:r>
            <a:endParaRPr lang="en-US" sz="1050" dirty="0">
              <a:latin typeface="楷体"/>
            </a:endParaRPr>
          </a:p>
          <a:p>
            <a:pPr marL="12700" marR="1614170" algn="just">
              <a:lnSpc>
                <a:spcPct val="100000"/>
              </a:lnSpc>
            </a:pPr>
            <a:r>
              <a:rPr sz="1050" b="1" dirty="0">
                <a:latin typeface="楷体"/>
                <a:cs typeface="楷体"/>
              </a:rPr>
              <a:t>L</a:t>
            </a:r>
            <a:r>
              <a:rPr sz="1050" b="1" spc="-20" dirty="0">
                <a:latin typeface="楷体"/>
                <a:cs typeface="楷体"/>
              </a:rPr>
              <a:t>-色氨酸</a:t>
            </a:r>
            <a:r>
              <a:rPr sz="1050" dirty="0">
                <a:latin typeface="楷体"/>
                <a:cs typeface="楷体"/>
              </a:rPr>
              <a:t>1.0</a:t>
            </a:r>
            <a:r>
              <a:rPr lang="en-US" altLang="zh-CN" sz="1050" spc="-30" dirty="0">
                <a:latin typeface="楷体"/>
                <a:cs typeface="楷体"/>
              </a:rPr>
              <a:t>mg</a:t>
            </a:r>
            <a:endParaRPr lang="en-US" sz="1050" spc="-30" dirty="0">
              <a:latin typeface="楷体"/>
              <a:cs typeface="楷体"/>
            </a:endParaRPr>
          </a:p>
          <a:p>
            <a:pPr marL="12700" marR="1614170" algn="just">
              <a:lnSpc>
                <a:spcPct val="100000"/>
              </a:lnSpc>
            </a:pPr>
            <a:r>
              <a:rPr sz="1050" b="1" spc="-15" dirty="0" err="1">
                <a:latin typeface="楷体"/>
                <a:cs typeface="楷体"/>
              </a:rPr>
              <a:t>纈草根粉</a:t>
            </a:r>
            <a:r>
              <a:rPr sz="1050" b="1" spc="-15" dirty="0">
                <a:latin typeface="楷体"/>
                <a:cs typeface="楷体"/>
              </a:rPr>
              <a:t> </a:t>
            </a:r>
            <a:r>
              <a:rPr sz="1050" dirty="0">
                <a:latin typeface="楷体"/>
                <a:cs typeface="楷体"/>
              </a:rPr>
              <a:t>1.50</a:t>
            </a:r>
            <a:r>
              <a:rPr lang="en-US" altLang="zh-CN" sz="1050" spc="-35" dirty="0">
                <a:latin typeface="楷体"/>
                <a:cs typeface="楷体"/>
              </a:rPr>
              <a:t>mg</a:t>
            </a:r>
            <a:endParaRPr sz="1050" dirty="0">
              <a:latin typeface="楷体"/>
              <a:cs typeface="楷体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050" b="1" spc="-10" dirty="0">
                <a:latin typeface="楷体"/>
                <a:cs typeface="楷体"/>
              </a:rPr>
              <a:t>洋甘菊花提取物（有機</a:t>
            </a:r>
            <a:r>
              <a:rPr sz="1050" b="1" dirty="0">
                <a:latin typeface="楷体"/>
                <a:cs typeface="楷体"/>
              </a:rPr>
              <a:t>）</a:t>
            </a:r>
            <a:r>
              <a:rPr sz="1050" dirty="0">
                <a:latin typeface="楷体"/>
                <a:cs typeface="楷体"/>
              </a:rPr>
              <a:t>1.00</a:t>
            </a:r>
            <a:r>
              <a:rPr lang="en-US" altLang="zh-CN" sz="1050" spc="-20" dirty="0">
                <a:latin typeface="楷体"/>
                <a:cs typeface="楷体"/>
              </a:rPr>
              <a:t>mg</a:t>
            </a:r>
            <a:endParaRPr lang="en-US" sz="1050" spc="-20" dirty="0">
              <a:latin typeface="楷体"/>
              <a:cs typeface="楷体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050" b="1" spc="-10" dirty="0" err="1">
                <a:latin typeface="楷体"/>
                <a:cs typeface="楷体"/>
              </a:rPr>
              <a:t>液體薰衣草油</a:t>
            </a:r>
            <a:r>
              <a:rPr sz="1050" b="1" spc="-10" dirty="0">
                <a:latin typeface="楷体"/>
                <a:cs typeface="楷体"/>
              </a:rPr>
              <a:t> </a:t>
            </a:r>
            <a:r>
              <a:rPr sz="1050" dirty="0">
                <a:latin typeface="楷体"/>
                <a:cs typeface="楷体"/>
              </a:rPr>
              <a:t>0.70</a:t>
            </a:r>
            <a:r>
              <a:rPr lang="en-US" altLang="zh-CN" sz="1050" spc="-30" dirty="0">
                <a:latin typeface="楷体"/>
                <a:cs typeface="楷体"/>
              </a:rPr>
              <a:t>mg</a:t>
            </a:r>
            <a:endParaRPr sz="1050" dirty="0">
              <a:latin typeface="楷体"/>
              <a:cs typeface="楷体"/>
            </a:endParaRPr>
          </a:p>
          <a:p>
            <a:pPr marL="12700" algn="just">
              <a:lnSpc>
                <a:spcPct val="100000"/>
              </a:lnSpc>
            </a:pPr>
            <a:r>
              <a:rPr sz="1050" b="1" spc="-10" dirty="0" err="1">
                <a:latin typeface="楷体"/>
                <a:cs typeface="楷体"/>
              </a:rPr>
              <a:t>大波斯菊鹼</a:t>
            </a:r>
            <a:r>
              <a:rPr sz="1050" b="1" spc="-10" dirty="0">
                <a:latin typeface="楷体"/>
                <a:cs typeface="楷体"/>
              </a:rPr>
              <a:t> </a:t>
            </a:r>
            <a:r>
              <a:rPr sz="1050" dirty="0">
                <a:latin typeface="楷体"/>
                <a:cs typeface="楷体"/>
              </a:rPr>
              <a:t>0.35</a:t>
            </a:r>
            <a:r>
              <a:rPr lang="en-US" altLang="zh-CN" sz="1050" spc="-30" dirty="0">
                <a:latin typeface="楷体"/>
                <a:cs typeface="楷体"/>
              </a:rPr>
              <a:t>mg</a:t>
            </a:r>
            <a:endParaRPr sz="1050" dirty="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733" y="1155507"/>
            <a:ext cx="2359191" cy="2359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2536" y="550811"/>
            <a:ext cx="1562913" cy="3821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altLang="zh-CN"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E3 </a:t>
            </a:r>
            <a:r>
              <a:rPr lang="zh-CN" altLang="en-US"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能量饮</a:t>
            </a:r>
            <a:endParaRPr sz="2400" spc="-3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3643" y="475499"/>
            <a:ext cx="6478270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altLang="zh-CN" dirty="0">
                <a:latin typeface="楷体"/>
                <a:cs typeface="楷体"/>
              </a:rPr>
              <a:t>    E3</a:t>
            </a:r>
            <a:r>
              <a:rPr lang="zh-CN" altLang="en-US" dirty="0">
                <a:latin typeface="楷体"/>
                <a:cs typeface="楷体"/>
              </a:rPr>
              <a:t>是同类产品中唯一的产品，其专有配方富含 电解质 ，可促进水合作用和细胞健康； 必需氨基酸 （包括 可改善肌肉质量的 支链氨基酸）； </a:t>
            </a:r>
            <a:r>
              <a:rPr lang="en-US" altLang="zh-CN" dirty="0">
                <a:latin typeface="楷体"/>
                <a:cs typeface="楷体"/>
              </a:rPr>
              <a:t>β </a:t>
            </a:r>
            <a:r>
              <a:rPr lang="zh-CN" altLang="en-US" dirty="0">
                <a:latin typeface="楷体"/>
                <a:cs typeface="楷体"/>
              </a:rPr>
              <a:t>丙氨酸 可增强肌肉性能并减少倦怠；  </a:t>
            </a:r>
            <a:r>
              <a:rPr lang="en-US" altLang="zh-CN" dirty="0">
                <a:latin typeface="楷体"/>
                <a:cs typeface="楷体"/>
              </a:rPr>
              <a:t>Beta </a:t>
            </a:r>
            <a:r>
              <a:rPr lang="zh-CN" altLang="en-US" dirty="0">
                <a:latin typeface="楷体"/>
                <a:cs typeface="楷体"/>
              </a:rPr>
              <a:t>能量 可提高力量和活力力量，  </a:t>
            </a:r>
            <a:r>
              <a:rPr lang="en-US" altLang="zh-CN" dirty="0">
                <a:latin typeface="楷体"/>
                <a:cs typeface="楷体"/>
              </a:rPr>
              <a:t>Alpha-GPC </a:t>
            </a:r>
            <a:r>
              <a:rPr lang="zh-CN" altLang="en-US" dirty="0">
                <a:latin typeface="楷体"/>
                <a:cs typeface="楷体"/>
              </a:rPr>
              <a:t>增强耐力和肌肉力量，  </a:t>
            </a:r>
            <a:r>
              <a:rPr lang="en-US" altLang="zh-CN" dirty="0">
                <a:latin typeface="楷体"/>
                <a:cs typeface="楷体"/>
              </a:rPr>
              <a:t>Beta-Prime </a:t>
            </a:r>
            <a:r>
              <a:rPr lang="zh-CN" altLang="en-US" dirty="0">
                <a:latin typeface="楷体"/>
                <a:cs typeface="楷体"/>
              </a:rPr>
              <a:t>提供身体和精神压力支持， 石杉碱甲 </a:t>
            </a:r>
            <a:r>
              <a:rPr lang="en-US" altLang="zh-CN" dirty="0">
                <a:latin typeface="楷体"/>
                <a:cs typeface="楷体"/>
              </a:rPr>
              <a:t>A </a:t>
            </a:r>
            <a:r>
              <a:rPr lang="zh-CN" altLang="en-US" dirty="0">
                <a:latin typeface="楷体"/>
                <a:cs typeface="楷体"/>
              </a:rPr>
              <a:t>增加能量和警觉性！能量、你的耐力和你的恢复。</a:t>
            </a:r>
            <a:endParaRPr dirty="0">
              <a:latin typeface="楷体"/>
              <a:cs typeface="楷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4623" y="2514600"/>
            <a:ext cx="6297244" cy="2786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 marL="12700" marR="5080">
              <a:lnSpc>
                <a:spcPct val="100000"/>
              </a:lnSpc>
              <a:spcBef>
                <a:spcPts val="105"/>
              </a:spcBef>
              <a:defRPr>
                <a:latin typeface="楷体"/>
                <a:cs typeface="楷体"/>
              </a:defRPr>
            </a:lvl1pPr>
          </a:lstStyle>
          <a:p>
            <a:r>
              <a:rPr lang="en-US" altLang="zh-CN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EAA </a:t>
            </a:r>
            <a:r>
              <a:rPr lang="zh-CN" altLang="en-US" sz="1600" dirty="0"/>
              <a:t>是蛋白质的组成部分，是进行肌肉蛋白质合成以及产生激素、神经递质、酶和许多其他重要身体功能的能量燃料来源。</a:t>
            </a:r>
          </a:p>
          <a:p>
            <a:r>
              <a:rPr lang="en-US" altLang="zh-CN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BetaPrime</a:t>
            </a:r>
            <a:r>
              <a:rPr lang="en-US" altLang="zh-CN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sz="1600" dirty="0"/>
              <a:t>是一种专利成分基质，由枣子提取物、</a:t>
            </a:r>
            <a:r>
              <a:rPr lang="en-US" altLang="zh-CN" sz="1600" dirty="0"/>
              <a:t>L-</a:t>
            </a:r>
            <a:r>
              <a:rPr lang="zh-CN" altLang="en-US" sz="1600" dirty="0"/>
              <a:t>茶氨酸和南蛇藤种子提取物组成。它的主要功能是优化 </a:t>
            </a:r>
            <a:r>
              <a:rPr lang="en-US" altLang="zh-CN" sz="1600" dirty="0"/>
              <a:t>Beta </a:t>
            </a:r>
            <a:r>
              <a:rPr lang="zh-CN" altLang="en-US" sz="1600" dirty="0"/>
              <a:t>丙氨酸的性能优势</a:t>
            </a:r>
          </a:p>
          <a:p>
            <a:r>
              <a:rPr lang="en-US" altLang="zh-CN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β-</a:t>
            </a:r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丙氨酸 </a:t>
            </a:r>
            <a:r>
              <a:rPr lang="zh-CN" altLang="en-US" sz="1600" dirty="0"/>
              <a:t>的作用是缓冲导致肌肉疲劳和衰竭的低 </a:t>
            </a:r>
            <a:r>
              <a:rPr lang="en-US" altLang="zh-CN" sz="1600" dirty="0"/>
              <a:t>pH </a:t>
            </a:r>
            <a:r>
              <a:rPr lang="zh-CN" altLang="en-US" sz="1600" dirty="0"/>
              <a:t>值，从而提高耐力和输出量。</a:t>
            </a:r>
          </a:p>
          <a:p>
            <a:r>
              <a:rPr lang="en-US" altLang="zh-CN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Beta Power </a:t>
            </a:r>
            <a:r>
              <a:rPr lang="zh-CN" altLang="en-US" sz="1600" dirty="0"/>
              <a:t>是天然甜菜碱，可以增加一氧化氮的含量，一氧化氮是一种有效的血管扩张剂，有助于增加血液循环并改善身体机能。</a:t>
            </a:r>
          </a:p>
          <a:p>
            <a:r>
              <a:rPr lang="en-US" altLang="zh-CN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Alpha-GPC</a:t>
            </a:r>
            <a:r>
              <a:rPr lang="zh-CN" altLang="en-US" sz="1600" dirty="0"/>
              <a:t>的作用是促进乙酰胆碱的释放，可用于改善身体活动。</a:t>
            </a:r>
            <a:endParaRPr lang="en-US" altLang="zh-CN" sz="1600" dirty="0"/>
          </a:p>
          <a:p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石杉碱</a:t>
            </a:r>
            <a:r>
              <a:rPr lang="en-US" altLang="zh-CN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zh-CN" altLang="en-US" sz="1600" dirty="0"/>
              <a:t>调节人体的主要神经递质乙酰胆碱，以改善精神和身体表现。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76800" y="5489986"/>
            <a:ext cx="7000240" cy="1139414"/>
          </a:xfrm>
          <a:prstGeom prst="rect">
            <a:avLst/>
          </a:prstGeom>
          <a:ln w="9144">
            <a:solidFill>
              <a:srgbClr val="EC7C3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5"/>
              </a:spcBef>
            </a:pPr>
            <a:r>
              <a:rPr sz="1800" b="1" spc="-20" dirty="0">
                <a:latin typeface="楷体"/>
                <a:cs typeface="楷体"/>
              </a:rPr>
              <a:t>如何使用:</a:t>
            </a:r>
            <a:endParaRPr sz="18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楷体"/>
              <a:cs typeface="楷体"/>
            </a:endParaRPr>
          </a:p>
          <a:p>
            <a:pPr marL="92075" marR="154305" algn="just">
              <a:lnSpc>
                <a:spcPct val="100000"/>
              </a:lnSpc>
            </a:pPr>
            <a:r>
              <a:rPr lang="zh-CN" altLang="en-US" sz="1800" spc="-10" dirty="0">
                <a:latin typeface="楷体"/>
                <a:cs typeface="楷体"/>
              </a:rPr>
              <a:t>将 </a:t>
            </a:r>
            <a:r>
              <a:rPr lang="en-US" altLang="zh-CN" sz="1800" spc="-10" dirty="0">
                <a:latin typeface="楷体"/>
                <a:cs typeface="楷体"/>
              </a:rPr>
              <a:t>1 </a:t>
            </a:r>
            <a:r>
              <a:rPr lang="zh-CN" altLang="en-US" sz="1800" spc="-10" dirty="0">
                <a:latin typeface="楷体"/>
                <a:cs typeface="楷体"/>
              </a:rPr>
              <a:t>勺粉末与水混合。最好在当天早些时候和运动前食用。</a:t>
            </a:r>
            <a:endParaRPr lang="en-US" altLang="zh-CN" sz="1800" spc="-10" dirty="0">
              <a:latin typeface="楷体"/>
              <a:cs typeface="楷体"/>
            </a:endParaRPr>
          </a:p>
          <a:p>
            <a:pPr marL="92075" marR="154305" algn="just">
              <a:lnSpc>
                <a:spcPct val="100000"/>
              </a:lnSpc>
            </a:pPr>
            <a:endParaRPr sz="1800" dirty="0">
              <a:latin typeface="楷体"/>
              <a:cs typeface="楷体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6D72830-4744-A8A3-1BE2-8870DA69738E}"/>
              </a:ext>
            </a:extLst>
          </p:cNvPr>
          <p:cNvSpPr txBox="1"/>
          <p:nvPr/>
        </p:nvSpPr>
        <p:spPr>
          <a:xfrm>
            <a:off x="2277579" y="2335102"/>
            <a:ext cx="3124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增强输出和身体表现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增加能量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增加细胞水合作用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使用 Beta Prime 增强情绪和抗氧化能力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提高认知和心理处理速度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改善与年龄相关的肌肉损失</a:t>
            </a:r>
          </a:p>
        </p:txBody>
      </p:sp>
      <p:pic>
        <p:nvPicPr>
          <p:cNvPr id="16" name="图片 15" descr="图片包含 图形用户界面&#10;&#10;描述已自动生成">
            <a:extLst>
              <a:ext uri="{FF2B5EF4-FFF2-40B4-BE49-F238E27FC236}">
                <a16:creationId xmlns:a16="http://schemas.microsoft.com/office/drawing/2014/main" id="{BA7DFE7A-D05B-133A-EA25-2AC83C905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2" y="4502014"/>
            <a:ext cx="3890543" cy="2167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2092F275-043F-5F41-3EBB-39C0E30FD9C4}"/>
              </a:ext>
            </a:extLst>
          </p:cNvPr>
          <p:cNvSpPr txBox="1"/>
          <p:nvPr/>
        </p:nvSpPr>
        <p:spPr>
          <a:xfrm>
            <a:off x="2373992" y="3604733"/>
            <a:ext cx="2296795" cy="5360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7645" indent="-19494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会员价</a:t>
            </a:r>
            <a:r>
              <a:rPr sz="1600" b="1" spc="-10" dirty="0">
                <a:solidFill>
                  <a:srgbClr val="FF0000"/>
                </a:solidFill>
                <a:latin typeface="楷体"/>
                <a:cs typeface="楷体"/>
              </a:rPr>
              <a:t>：$1</a:t>
            </a:r>
            <a:r>
              <a:rPr 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8.00</a:t>
            </a:r>
            <a:r>
              <a:rPr sz="1600" b="1" spc="-170" dirty="0">
                <a:solidFill>
                  <a:srgbClr val="FF0000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  <a:p>
            <a:pPr marL="207645" indent="-19494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零售价</a:t>
            </a:r>
            <a:r>
              <a:rPr sz="1600" b="1" spc="-10" dirty="0">
                <a:solidFill>
                  <a:srgbClr val="1A1A1A"/>
                </a:solidFill>
                <a:latin typeface="楷体"/>
                <a:cs typeface="楷体"/>
              </a:rPr>
              <a:t>：</a:t>
            </a:r>
            <a:r>
              <a:rPr 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$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2</a:t>
            </a:r>
            <a:r>
              <a:rPr lang="en-US" sz="1600" b="1" dirty="0">
                <a:solidFill>
                  <a:srgbClr val="1A1A1A"/>
                </a:solidFill>
                <a:latin typeface="楷体"/>
                <a:cs typeface="楷体"/>
              </a:rPr>
              <a:t>4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.</a:t>
            </a:r>
            <a:r>
              <a:rPr lang="en-US" sz="1600" b="1" dirty="0">
                <a:solidFill>
                  <a:srgbClr val="1A1A1A"/>
                </a:solidFill>
                <a:latin typeface="楷体"/>
                <a:cs typeface="楷体"/>
              </a:rPr>
              <a:t>00</a:t>
            </a:r>
            <a:r>
              <a:rPr sz="1600" b="1" spc="-20" dirty="0">
                <a:solidFill>
                  <a:srgbClr val="1A1A1A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</p:txBody>
      </p:sp>
    </p:spTree>
    <p:extLst>
      <p:ext uri="{BB962C8B-B14F-4D97-AF65-F5344CB8AC3E}">
        <p14:creationId xmlns:p14="http://schemas.microsoft.com/office/powerpoint/2010/main" val="254251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584096"/>
            <a:ext cx="15812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天然精油</a:t>
            </a:r>
            <a:endParaRPr sz="2400" spc="-3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2672" y="4324653"/>
            <a:ext cx="2217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00000"/>
                </a:solidFill>
                <a:latin typeface="楷体"/>
                <a:cs typeface="楷体"/>
              </a:rPr>
              <a:t>會員價： </a:t>
            </a:r>
            <a:r>
              <a:rPr sz="1800" b="1" dirty="0">
                <a:solidFill>
                  <a:srgbClr val="C00000"/>
                </a:solidFill>
                <a:latin typeface="楷体"/>
                <a:cs typeface="楷体"/>
              </a:rPr>
              <a:t>$</a:t>
            </a:r>
            <a:r>
              <a:rPr lang="en-US" sz="1800" b="1" dirty="0">
                <a:solidFill>
                  <a:srgbClr val="C00000"/>
                </a:solidFill>
                <a:latin typeface="楷体"/>
                <a:cs typeface="楷体"/>
              </a:rPr>
              <a:t>49</a:t>
            </a:r>
            <a:r>
              <a:rPr sz="1800" b="1" dirty="0">
                <a:solidFill>
                  <a:srgbClr val="C00000"/>
                </a:solidFill>
                <a:latin typeface="楷体"/>
                <a:cs typeface="楷体"/>
              </a:rPr>
              <a:t>.</a:t>
            </a:r>
            <a:r>
              <a:rPr lang="en-US" sz="1800" b="1" dirty="0">
                <a:solidFill>
                  <a:srgbClr val="C00000"/>
                </a:solidFill>
                <a:latin typeface="楷体"/>
                <a:cs typeface="楷体"/>
              </a:rPr>
              <a:t>95</a:t>
            </a:r>
            <a:r>
              <a:rPr sz="1800" b="1" spc="-30" dirty="0">
                <a:solidFill>
                  <a:srgbClr val="C00000"/>
                </a:solidFill>
                <a:latin typeface="楷体"/>
                <a:cs typeface="楷体"/>
              </a:rPr>
              <a:t>美元</a:t>
            </a:r>
            <a:r>
              <a:rPr sz="1800" b="1" spc="-10" dirty="0">
                <a:latin typeface="楷体"/>
                <a:cs typeface="楷体"/>
              </a:rPr>
              <a:t>零售價： </a:t>
            </a:r>
            <a:r>
              <a:rPr sz="1800" b="1" dirty="0">
                <a:latin typeface="楷体"/>
                <a:cs typeface="楷体"/>
              </a:rPr>
              <a:t>$</a:t>
            </a:r>
            <a:r>
              <a:rPr lang="en-US" sz="1800" b="1" dirty="0">
                <a:latin typeface="楷体"/>
                <a:cs typeface="楷体"/>
              </a:rPr>
              <a:t>69</a:t>
            </a:r>
            <a:r>
              <a:rPr sz="1800" b="1" dirty="0">
                <a:latin typeface="楷体"/>
                <a:cs typeface="楷体"/>
              </a:rPr>
              <a:t>.</a:t>
            </a:r>
            <a:r>
              <a:rPr lang="en-US" sz="1800" b="1" dirty="0">
                <a:latin typeface="楷体"/>
                <a:cs typeface="楷体"/>
              </a:rPr>
              <a:t>95</a:t>
            </a:r>
            <a:r>
              <a:rPr sz="1800" b="1" spc="-30" dirty="0">
                <a:latin typeface="楷体"/>
                <a:cs typeface="楷体"/>
              </a:rPr>
              <a:t>美元</a:t>
            </a:r>
            <a:endParaRPr sz="1800" dirty="0">
              <a:latin typeface="楷体"/>
              <a:cs typeface="楷体"/>
            </a:endParaRPr>
          </a:p>
        </p:txBody>
      </p:sp>
      <p:pic>
        <p:nvPicPr>
          <p:cNvPr id="11" name="图片 10" descr="白色的游戏机&#10;&#10;中度可信度描述已自动生成">
            <a:extLst>
              <a:ext uri="{FF2B5EF4-FFF2-40B4-BE49-F238E27FC236}">
                <a16:creationId xmlns:a16="http://schemas.microsoft.com/office/drawing/2014/main" id="{7725AFE1-F1DA-C86D-F8DB-4F7789D76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5006"/>
            <a:ext cx="2335199" cy="23351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AF6A6CC-2F54-746B-F6D4-916B7D299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0" y="1624498"/>
            <a:ext cx="2700155" cy="27001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4FBCF35-D9C8-485D-77B5-F9785D704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4038600"/>
            <a:ext cx="3138984" cy="3138984"/>
          </a:xfrm>
          <a:prstGeom prst="rect">
            <a:avLst/>
          </a:prstGeom>
        </p:spPr>
      </p:pic>
      <p:pic>
        <p:nvPicPr>
          <p:cNvPr id="16" name="图片 15" descr="图形用户界面&#10;&#10;中度可信度描述已自动生成">
            <a:extLst>
              <a:ext uri="{FF2B5EF4-FFF2-40B4-BE49-F238E27FC236}">
                <a16:creationId xmlns:a16="http://schemas.microsoft.com/office/drawing/2014/main" id="{1EF11048-DADA-BBE4-D6BC-BF3C876FE4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09932"/>
            <a:ext cx="6421011" cy="3577522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id="{BEF43D19-8895-AC6E-AB00-125A83AD0515}"/>
              </a:ext>
            </a:extLst>
          </p:cNvPr>
          <p:cNvSpPr txBox="1"/>
          <p:nvPr/>
        </p:nvSpPr>
        <p:spPr>
          <a:xfrm>
            <a:off x="4953000" y="584096"/>
            <a:ext cx="5948935" cy="2543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2000" dirty="0">
                <a:latin typeface="楷体"/>
                <a:cs typeface="楷体"/>
              </a:rPr>
              <a:t>    </a:t>
            </a:r>
            <a:r>
              <a:rPr sz="2000" dirty="0" err="1">
                <a:latin typeface="楷体"/>
                <a:cs typeface="楷体"/>
              </a:rPr>
              <a:t>LiveGood</a:t>
            </a:r>
            <a:r>
              <a:rPr sz="2000" dirty="0">
                <a:latin typeface="楷体"/>
                <a:cs typeface="楷体"/>
              </a:rPr>
              <a:t> </a:t>
            </a:r>
            <a:r>
              <a:rPr lang="zh-CN" altLang="en-US" sz="2000" dirty="0">
                <a:latin typeface="楷体"/>
                <a:cs typeface="楷体"/>
              </a:rPr>
              <a:t>天然精油</a:t>
            </a:r>
            <a:r>
              <a:rPr lang="en-US" altLang="zh-CN" sz="2000" dirty="0">
                <a:latin typeface="楷体"/>
                <a:cs typeface="楷体"/>
              </a:rPr>
              <a:t>6</a:t>
            </a:r>
            <a:r>
              <a:rPr lang="zh-CN" altLang="en-US" sz="2000" dirty="0">
                <a:latin typeface="楷体"/>
                <a:cs typeface="楷体"/>
              </a:rPr>
              <a:t>支装，什么也不说了</a:t>
            </a:r>
            <a:r>
              <a:rPr sz="2000" spc="-10" dirty="0">
                <a:latin typeface="楷体"/>
                <a:cs typeface="楷体"/>
              </a:rPr>
              <a:t>。</a:t>
            </a:r>
            <a:endParaRPr lang="en-US" sz="2000" spc="-10" dirty="0">
              <a:latin typeface="楷体"/>
              <a:cs typeface="楷体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lang="en-US" sz="1000" spc="-10" dirty="0">
              <a:latin typeface="楷体"/>
              <a:cs typeface="楷体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zh-CN" altLang="en-US" sz="2000" spc="-10" dirty="0">
                <a:latin typeface="楷体"/>
                <a:cs typeface="楷体"/>
              </a:rPr>
              <a:t>            乳香           薰衣草</a:t>
            </a:r>
            <a:endParaRPr lang="en-US" altLang="zh-CN" sz="2000" spc="-10" dirty="0">
              <a:latin typeface="楷体"/>
              <a:cs typeface="楷体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zh-CN" altLang="en-US" sz="2000" spc="-10" dirty="0">
                <a:latin typeface="楷体"/>
                <a:cs typeface="楷体"/>
              </a:rPr>
              <a:t>            茶树           薄荷</a:t>
            </a:r>
            <a:endParaRPr lang="en-US" altLang="zh-CN" sz="2000" spc="-10" dirty="0">
              <a:latin typeface="楷体"/>
              <a:cs typeface="楷体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zh-CN" altLang="en-US" sz="2000" spc="-10" dirty="0">
                <a:latin typeface="楷体"/>
                <a:cs typeface="楷体"/>
              </a:rPr>
              <a:t>            柠檬 </a:t>
            </a:r>
            <a:r>
              <a:rPr lang="en-US" altLang="zh-CN" sz="2000" spc="-10" dirty="0">
                <a:latin typeface="楷体"/>
                <a:cs typeface="楷体"/>
              </a:rPr>
              <a:t>          </a:t>
            </a:r>
            <a:r>
              <a:rPr lang="zh-CN" altLang="en-US" sz="2000" spc="-10" dirty="0">
                <a:latin typeface="楷体"/>
                <a:cs typeface="楷体"/>
              </a:rPr>
              <a:t>免疫</a:t>
            </a:r>
            <a:endParaRPr lang="en-US" sz="2000" spc="-10" dirty="0">
              <a:latin typeface="楷体"/>
              <a:cs typeface="楷体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sz="2000" dirty="0">
              <a:latin typeface="楷体"/>
              <a:cs typeface="楷体"/>
            </a:endParaRPr>
          </a:p>
        </p:txBody>
      </p:sp>
    </p:spTree>
    <p:extLst>
      <p:ext uri="{BB962C8B-B14F-4D97-AF65-F5344CB8AC3E}">
        <p14:creationId xmlns:p14="http://schemas.microsoft.com/office/powerpoint/2010/main" val="286083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&#10;&#10;中度可信度描述已自动生成">
            <a:extLst>
              <a:ext uri="{FF2B5EF4-FFF2-40B4-BE49-F238E27FC236}">
                <a16:creationId xmlns:a16="http://schemas.microsoft.com/office/drawing/2014/main" id="{93CB7DDE-0488-FB9B-CF3A-273C63684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754"/>
            <a:ext cx="12192000" cy="60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914400"/>
            <a:ext cx="7063659" cy="48020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742" y="855737"/>
            <a:ext cx="1610305" cy="17815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0013" y="2789046"/>
            <a:ext cx="2997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004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楷体"/>
                <a:cs typeface="楷体"/>
              </a:rPr>
              <a:t>零残忍标章 </a:t>
            </a:r>
            <a:r>
              <a:rPr sz="1800" b="1" dirty="0">
                <a:solidFill>
                  <a:srgbClr val="FF0000"/>
                </a:solidFill>
                <a:latin typeface="楷体"/>
                <a:cs typeface="楷体"/>
              </a:rPr>
              <a:t>Cruelty-</a:t>
            </a:r>
            <a:r>
              <a:rPr sz="1800" b="1" spc="-20" dirty="0">
                <a:solidFill>
                  <a:srgbClr val="FF0000"/>
                </a:solidFill>
                <a:latin typeface="楷体"/>
                <a:cs typeface="楷体"/>
              </a:rPr>
              <a:t>Free美国善待动物组织</a:t>
            </a:r>
            <a:endParaRPr sz="1800">
              <a:latin typeface="楷体"/>
              <a:cs typeface="楷体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楷体"/>
                <a:cs typeface="楷体"/>
              </a:rPr>
              <a:t>People for the </a:t>
            </a:r>
            <a:r>
              <a:rPr sz="1800" spc="-10" dirty="0">
                <a:latin typeface="楷体"/>
                <a:cs typeface="楷体"/>
              </a:rPr>
              <a:t>Ethical </a:t>
            </a:r>
            <a:r>
              <a:rPr sz="1800" dirty="0">
                <a:latin typeface="楷体"/>
                <a:cs typeface="楷体"/>
              </a:rPr>
              <a:t>Treatment of Animals, </a:t>
            </a:r>
            <a:r>
              <a:rPr sz="1800" spc="-20" dirty="0">
                <a:latin typeface="楷体"/>
                <a:cs typeface="楷体"/>
              </a:rPr>
              <a:t>PETA</a:t>
            </a:r>
            <a:endParaRPr sz="1800">
              <a:latin typeface="楷体"/>
              <a:cs typeface="楷体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45102" y="869061"/>
            <a:ext cx="71399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0" spc="-15" dirty="0">
                <a:latin typeface="楷体"/>
                <a:cs typeface="楷体"/>
              </a:rPr>
              <a:t>在美国，没有一个官方的「</a:t>
            </a:r>
            <a:r>
              <a:rPr sz="2000" b="0" spc="-10" dirty="0">
                <a:latin typeface="楷体"/>
                <a:cs typeface="楷体"/>
              </a:rPr>
              <a:t>Cruelty-Free</a:t>
            </a:r>
            <a:r>
              <a:rPr sz="2000" b="0" dirty="0">
                <a:latin typeface="楷体"/>
                <a:cs typeface="楷体"/>
              </a:rPr>
              <a:t>」（</a:t>
            </a:r>
            <a:r>
              <a:rPr sz="2000" b="0" spc="-15" dirty="0">
                <a:latin typeface="楷体"/>
                <a:cs typeface="楷体"/>
              </a:rPr>
              <a:t>无残忍测试</a:t>
            </a:r>
            <a:r>
              <a:rPr sz="2000" b="0" dirty="0">
                <a:latin typeface="楷体"/>
                <a:cs typeface="楷体"/>
              </a:rPr>
              <a:t>）</a:t>
            </a:r>
            <a:r>
              <a:rPr sz="2000" b="0" spc="-25" dirty="0">
                <a:latin typeface="楷体"/>
                <a:cs typeface="楷体"/>
              </a:rPr>
              <a:t>的统</a:t>
            </a:r>
            <a:r>
              <a:rPr sz="2000" b="0" spc="-15" dirty="0">
                <a:latin typeface="楷体"/>
                <a:cs typeface="楷体"/>
              </a:rPr>
              <a:t>一认证标章。然而，有一些第三方组织提供「</a:t>
            </a:r>
            <a:r>
              <a:rPr sz="2000" b="0" spc="-10" dirty="0">
                <a:latin typeface="楷体"/>
                <a:cs typeface="楷体"/>
              </a:rPr>
              <a:t>Cruelty-Free</a:t>
            </a:r>
            <a:r>
              <a:rPr sz="2000" b="0" spc="-25" dirty="0">
                <a:latin typeface="楷体"/>
                <a:cs typeface="楷体"/>
              </a:rPr>
              <a:t>」的认证和标准，用于识别符合无残忍测试要求的产品。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5102" y="2088642"/>
            <a:ext cx="701294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楷体"/>
                <a:cs typeface="楷体"/>
              </a:rPr>
              <a:t>其中一个知名的「Cruelty-Free</a:t>
            </a:r>
            <a:r>
              <a:rPr sz="2000" spc="-5" dirty="0">
                <a:latin typeface="楷体"/>
                <a:cs typeface="楷体"/>
              </a:rPr>
              <a:t>」认证组织是</a:t>
            </a:r>
            <a:r>
              <a:rPr sz="2000" dirty="0">
                <a:latin typeface="楷体"/>
                <a:cs typeface="楷体"/>
              </a:rPr>
              <a:t>Leaping </a:t>
            </a:r>
            <a:r>
              <a:rPr sz="2000" spc="-10" dirty="0">
                <a:latin typeface="楷体"/>
                <a:cs typeface="楷体"/>
              </a:rPr>
              <a:t>Bunny（</a:t>
            </a:r>
            <a:r>
              <a:rPr sz="2000" spc="-20" dirty="0">
                <a:latin typeface="楷体"/>
                <a:cs typeface="楷体"/>
              </a:rPr>
              <a:t>跃兔标志), 它是一个国际认证计划，致力于确保产品没有经过</a:t>
            </a:r>
            <a:r>
              <a:rPr sz="2000" spc="-15" dirty="0">
                <a:latin typeface="楷体"/>
                <a:cs typeface="楷体"/>
              </a:rPr>
              <a:t>动物测试。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5102" y="3308095"/>
            <a:ext cx="70129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楷体"/>
                <a:cs typeface="楷体"/>
              </a:rPr>
              <a:t>Leaping </a:t>
            </a:r>
            <a:r>
              <a:rPr sz="2000" spc="-10" dirty="0">
                <a:latin typeface="楷体"/>
                <a:cs typeface="楷体"/>
              </a:rPr>
              <a:t>Bunny</a:t>
            </a:r>
            <a:r>
              <a:rPr sz="2000" spc="-20" dirty="0">
                <a:latin typeface="楷体"/>
                <a:cs typeface="楷体"/>
              </a:rPr>
              <a:t>认证的产品可以在它们的网站上查询，并且这些</a:t>
            </a:r>
            <a:r>
              <a:rPr sz="2000" spc="-10" dirty="0">
                <a:latin typeface="楷体"/>
                <a:cs typeface="楷体"/>
              </a:rPr>
              <a:t>产品通常会标有</a:t>
            </a:r>
            <a:r>
              <a:rPr sz="2000" dirty="0">
                <a:latin typeface="楷体"/>
                <a:cs typeface="楷体"/>
              </a:rPr>
              <a:t>Leaping</a:t>
            </a:r>
            <a:r>
              <a:rPr sz="2000" spc="10" dirty="0">
                <a:latin typeface="楷体"/>
                <a:cs typeface="楷体"/>
              </a:rPr>
              <a:t> </a:t>
            </a:r>
            <a:r>
              <a:rPr sz="2000" spc="-10" dirty="0">
                <a:latin typeface="楷体"/>
                <a:cs typeface="楷体"/>
              </a:rPr>
              <a:t>Bunny</a:t>
            </a:r>
            <a:r>
              <a:rPr sz="2000" spc="-15" dirty="0">
                <a:latin typeface="楷体"/>
                <a:cs typeface="楷体"/>
              </a:rPr>
              <a:t>的标志。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5102" y="4222496"/>
            <a:ext cx="713994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楷体"/>
                <a:cs typeface="楷体"/>
              </a:rPr>
              <a:t>除了Leaping </a:t>
            </a:r>
            <a:r>
              <a:rPr sz="2000" spc="-10" dirty="0">
                <a:latin typeface="楷体"/>
                <a:cs typeface="楷体"/>
              </a:rPr>
              <a:t>Bunny</a:t>
            </a:r>
            <a:r>
              <a:rPr sz="2000" spc="-20" dirty="0">
                <a:latin typeface="楷体"/>
                <a:cs typeface="楷体"/>
              </a:rPr>
              <a:t>之外，也有其他组织提供类似的无残忍测试</a:t>
            </a:r>
            <a:r>
              <a:rPr sz="2000" spc="-10" dirty="0">
                <a:latin typeface="楷体"/>
                <a:cs typeface="楷体"/>
              </a:rPr>
              <a:t>认证，例如</a:t>
            </a:r>
            <a:r>
              <a:rPr sz="2000" dirty="0">
                <a:latin typeface="楷体"/>
                <a:cs typeface="楷体"/>
              </a:rPr>
              <a:t>PETA（People</a:t>
            </a:r>
            <a:r>
              <a:rPr sz="2000" spc="-40" dirty="0">
                <a:latin typeface="楷体"/>
                <a:cs typeface="楷体"/>
              </a:rPr>
              <a:t> </a:t>
            </a:r>
            <a:r>
              <a:rPr sz="2000" dirty="0">
                <a:latin typeface="楷体"/>
                <a:cs typeface="楷体"/>
              </a:rPr>
              <a:t>for</a:t>
            </a:r>
            <a:r>
              <a:rPr sz="2000" spc="-30" dirty="0">
                <a:latin typeface="楷体"/>
                <a:cs typeface="楷体"/>
              </a:rPr>
              <a:t> </a:t>
            </a:r>
            <a:r>
              <a:rPr sz="2000" dirty="0">
                <a:latin typeface="楷体"/>
                <a:cs typeface="楷体"/>
              </a:rPr>
              <a:t>the</a:t>
            </a:r>
            <a:r>
              <a:rPr sz="2000" spc="-25" dirty="0">
                <a:latin typeface="楷体"/>
                <a:cs typeface="楷体"/>
              </a:rPr>
              <a:t> </a:t>
            </a:r>
            <a:r>
              <a:rPr sz="2000" dirty="0">
                <a:latin typeface="楷体"/>
                <a:cs typeface="楷体"/>
              </a:rPr>
              <a:t>Ethical</a:t>
            </a:r>
            <a:r>
              <a:rPr sz="2000" spc="-30" dirty="0">
                <a:latin typeface="楷体"/>
                <a:cs typeface="楷体"/>
              </a:rPr>
              <a:t> </a:t>
            </a:r>
            <a:r>
              <a:rPr sz="2000" dirty="0">
                <a:latin typeface="楷体"/>
                <a:cs typeface="楷体"/>
              </a:rPr>
              <a:t>Treatment</a:t>
            </a:r>
            <a:r>
              <a:rPr sz="2000" spc="-25" dirty="0">
                <a:latin typeface="楷体"/>
                <a:cs typeface="楷体"/>
              </a:rPr>
              <a:t> </a:t>
            </a:r>
            <a:r>
              <a:rPr sz="2000" spc="-35" dirty="0">
                <a:latin typeface="楷体"/>
                <a:cs typeface="楷体"/>
              </a:rPr>
              <a:t>of </a:t>
            </a:r>
            <a:r>
              <a:rPr sz="2000" spc="-10" dirty="0">
                <a:latin typeface="楷体"/>
                <a:cs typeface="楷体"/>
              </a:rPr>
              <a:t>Animals）</a:t>
            </a:r>
            <a:r>
              <a:rPr sz="2000" dirty="0">
                <a:latin typeface="楷体"/>
                <a:cs typeface="楷体"/>
              </a:rPr>
              <a:t>的「PETA</a:t>
            </a:r>
            <a:r>
              <a:rPr sz="2000" spc="155" dirty="0">
                <a:latin typeface="楷体"/>
                <a:cs typeface="楷体"/>
              </a:rPr>
              <a:t> </a:t>
            </a:r>
            <a:r>
              <a:rPr sz="2000" spc="-10" dirty="0">
                <a:latin typeface="楷体"/>
                <a:cs typeface="楷体"/>
              </a:rPr>
              <a:t>Cruelty-Free</a:t>
            </a:r>
            <a:r>
              <a:rPr sz="2000" dirty="0">
                <a:latin typeface="楷体"/>
                <a:cs typeface="楷体"/>
              </a:rPr>
              <a:t>」标志和</a:t>
            </a:r>
            <a:r>
              <a:rPr sz="2000" spc="-10" dirty="0">
                <a:latin typeface="楷体"/>
                <a:cs typeface="楷体"/>
              </a:rPr>
              <a:t>Cruelty-</a:t>
            </a:r>
            <a:r>
              <a:rPr sz="2000" spc="-20" dirty="0">
                <a:latin typeface="楷体"/>
                <a:cs typeface="楷体"/>
              </a:rPr>
              <a:t>Free </a:t>
            </a:r>
            <a:r>
              <a:rPr sz="2000" spc="-10" dirty="0">
                <a:latin typeface="楷体"/>
                <a:cs typeface="楷体"/>
              </a:rPr>
              <a:t>International</a:t>
            </a:r>
            <a:r>
              <a:rPr sz="2000" dirty="0">
                <a:latin typeface="楷体"/>
                <a:cs typeface="楷体"/>
              </a:rPr>
              <a:t>的「Choose Cruelty </a:t>
            </a:r>
            <a:r>
              <a:rPr sz="2000" spc="-10" dirty="0">
                <a:latin typeface="楷体"/>
                <a:cs typeface="楷体"/>
              </a:rPr>
              <a:t>Free</a:t>
            </a:r>
            <a:r>
              <a:rPr sz="2000" spc="-15" dirty="0">
                <a:latin typeface="楷体"/>
                <a:cs typeface="楷体"/>
              </a:rPr>
              <a:t>」标志。这些认证标志</a:t>
            </a:r>
            <a:r>
              <a:rPr sz="2000" spc="-20" dirty="0">
                <a:latin typeface="楷体"/>
                <a:cs typeface="楷体"/>
              </a:rPr>
              <a:t>通常以动物形象或特定的标识出现在产品包装上。</a:t>
            </a:r>
            <a:endParaRPr sz="200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409" y="1031761"/>
            <a:ext cx="1828491" cy="19815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3768" y="3124962"/>
            <a:ext cx="2918460" cy="8851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20" dirty="0">
                <a:solidFill>
                  <a:srgbClr val="FF0000"/>
                </a:solidFill>
                <a:latin typeface="楷体"/>
                <a:cs typeface="楷体"/>
              </a:rPr>
              <a:t>无麸质认证</a:t>
            </a:r>
            <a:endParaRPr sz="18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800" b="1" dirty="0">
                <a:solidFill>
                  <a:srgbClr val="FF0000"/>
                </a:solidFill>
                <a:latin typeface="楷体"/>
                <a:cs typeface="楷体"/>
              </a:rPr>
              <a:t>Gluten-Free</a:t>
            </a:r>
            <a:r>
              <a:rPr sz="1800" b="1" spc="10" dirty="0">
                <a:solidFill>
                  <a:srgbClr val="FF0000"/>
                </a:solidFill>
                <a:latin typeface="楷体"/>
                <a:cs typeface="楷体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楷体"/>
                <a:cs typeface="楷体"/>
              </a:rPr>
              <a:t>Certification</a:t>
            </a:r>
            <a:endParaRPr sz="18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楷体"/>
                <a:cs typeface="楷体"/>
              </a:rPr>
              <a:t>https://gfco.org</a:t>
            </a:r>
            <a:endParaRPr sz="1800">
              <a:latin typeface="楷体"/>
              <a:cs typeface="楷体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85386" y="444500"/>
            <a:ext cx="764730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20" dirty="0">
                <a:latin typeface="楷体"/>
                <a:cs typeface="楷体"/>
              </a:rPr>
              <a:t>在美国,有一个被广泛接受的无麸质认证标志，即</a:t>
            </a:r>
            <a:endParaRPr sz="2000">
              <a:latin typeface="楷体"/>
              <a:cs typeface="楷体"/>
            </a:endParaRPr>
          </a:p>
          <a:p>
            <a:pPr marL="12700" marR="5080">
              <a:lnSpc>
                <a:spcPct val="100000"/>
              </a:lnSpc>
            </a:pPr>
            <a:r>
              <a:rPr sz="2000" b="0" dirty="0">
                <a:latin typeface="楷体"/>
                <a:cs typeface="楷体"/>
              </a:rPr>
              <a:t>「Certified</a:t>
            </a:r>
            <a:r>
              <a:rPr sz="2000" b="0" spc="65" dirty="0">
                <a:latin typeface="楷体"/>
                <a:cs typeface="楷体"/>
              </a:rPr>
              <a:t> </a:t>
            </a:r>
            <a:r>
              <a:rPr sz="2000" b="0" spc="-10" dirty="0">
                <a:latin typeface="楷体"/>
                <a:cs typeface="楷体"/>
              </a:rPr>
              <a:t>Gluten-Free</a:t>
            </a:r>
            <a:r>
              <a:rPr sz="2000" b="0" dirty="0">
                <a:latin typeface="楷体"/>
                <a:cs typeface="楷体"/>
              </a:rPr>
              <a:t>」（</a:t>
            </a:r>
            <a:r>
              <a:rPr sz="2000" b="0" spc="-15" dirty="0">
                <a:latin typeface="楷体"/>
                <a:cs typeface="楷体"/>
              </a:rPr>
              <a:t>经认证无麸质</a:t>
            </a:r>
            <a:r>
              <a:rPr sz="2000" b="0" dirty="0">
                <a:latin typeface="楷体"/>
                <a:cs typeface="楷体"/>
              </a:rPr>
              <a:t>）</a:t>
            </a:r>
            <a:r>
              <a:rPr sz="2000" b="0" spc="-20" dirty="0">
                <a:latin typeface="楷体"/>
                <a:cs typeface="楷体"/>
              </a:rPr>
              <a:t>。这个认证标志由</a:t>
            </a:r>
            <a:r>
              <a:rPr sz="2000" b="0" spc="-50" dirty="0">
                <a:latin typeface="楷体"/>
                <a:cs typeface="楷体"/>
              </a:rPr>
              <a:t> </a:t>
            </a:r>
            <a:r>
              <a:rPr sz="2000" b="0" dirty="0">
                <a:latin typeface="楷体"/>
                <a:cs typeface="楷体"/>
              </a:rPr>
              <a:t>Gluten</a:t>
            </a:r>
            <a:r>
              <a:rPr sz="2000" b="0" spc="-5" dirty="0">
                <a:latin typeface="楷体"/>
                <a:cs typeface="楷体"/>
              </a:rPr>
              <a:t> </a:t>
            </a:r>
            <a:r>
              <a:rPr sz="2000" b="0" dirty="0">
                <a:latin typeface="楷体"/>
                <a:cs typeface="楷体"/>
              </a:rPr>
              <a:t>Intolerance </a:t>
            </a:r>
            <a:r>
              <a:rPr sz="2000" b="0" spc="-10" dirty="0">
                <a:latin typeface="楷体"/>
                <a:cs typeface="楷体"/>
              </a:rPr>
              <a:t>Group（麸质不耐症协会</a:t>
            </a:r>
            <a:r>
              <a:rPr sz="2000" b="0" dirty="0">
                <a:latin typeface="楷体"/>
                <a:cs typeface="楷体"/>
              </a:rPr>
              <a:t>）</a:t>
            </a:r>
            <a:r>
              <a:rPr sz="2000" b="0" spc="-20" dirty="0">
                <a:latin typeface="楷体"/>
                <a:cs typeface="楷体"/>
              </a:rPr>
              <a:t>颁发，用于识别符合</a:t>
            </a:r>
            <a:r>
              <a:rPr sz="2000" b="0" spc="-15" dirty="0">
                <a:latin typeface="楷体"/>
                <a:cs typeface="楷体"/>
              </a:rPr>
              <a:t>无麸质标准的产品。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5386" y="1968754"/>
            <a:ext cx="764730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楷体"/>
                <a:cs typeface="楷体"/>
              </a:rPr>
              <a:t>当产品拥有「</a:t>
            </a:r>
            <a:r>
              <a:rPr sz="2000" dirty="0">
                <a:latin typeface="楷体"/>
                <a:cs typeface="楷体"/>
              </a:rPr>
              <a:t>Certified</a:t>
            </a:r>
            <a:r>
              <a:rPr sz="2000" spc="65" dirty="0">
                <a:latin typeface="楷体"/>
                <a:cs typeface="楷体"/>
              </a:rPr>
              <a:t> </a:t>
            </a:r>
            <a:r>
              <a:rPr sz="2000" spc="-10" dirty="0">
                <a:latin typeface="楷体"/>
                <a:cs typeface="楷体"/>
              </a:rPr>
              <a:t>Gluten-Free</a:t>
            </a:r>
            <a:r>
              <a:rPr sz="2000" spc="-15" dirty="0">
                <a:latin typeface="楷体"/>
                <a:cs typeface="楷体"/>
              </a:rPr>
              <a:t>」标志时，表示该产品已经</a:t>
            </a:r>
            <a:r>
              <a:rPr sz="2000" spc="500" dirty="0">
                <a:latin typeface="楷体"/>
                <a:cs typeface="楷体"/>
              </a:rPr>
              <a:t> </a:t>
            </a:r>
            <a:r>
              <a:rPr sz="2000" spc="-20" dirty="0">
                <a:latin typeface="楷体"/>
                <a:cs typeface="楷体"/>
              </a:rPr>
              <a:t>经过麸质不耐症协会的审核和认证，并且符合他们制定的无麸质标准</a:t>
            </a:r>
            <a:endParaRPr sz="2000">
              <a:latin typeface="楷体"/>
              <a:cs typeface="楷体"/>
            </a:endParaRPr>
          </a:p>
          <a:p>
            <a:pPr marL="12700" marR="130810">
              <a:lnSpc>
                <a:spcPct val="100000"/>
              </a:lnSpc>
            </a:pPr>
            <a:r>
              <a:rPr sz="2000" spc="-15" dirty="0">
                <a:latin typeface="楷体"/>
                <a:cs typeface="楷体"/>
              </a:rPr>
              <a:t>。这些标志通常以绿色的圆形标志，上面印有「</a:t>
            </a:r>
            <a:r>
              <a:rPr sz="2000" dirty="0">
                <a:latin typeface="楷体"/>
                <a:cs typeface="楷体"/>
              </a:rPr>
              <a:t>Certified</a:t>
            </a:r>
            <a:r>
              <a:rPr sz="2000" spc="-25" dirty="0">
                <a:latin typeface="楷体"/>
                <a:cs typeface="楷体"/>
              </a:rPr>
              <a:t> </a:t>
            </a:r>
            <a:r>
              <a:rPr sz="2000" spc="-10" dirty="0">
                <a:latin typeface="楷体"/>
                <a:cs typeface="楷体"/>
              </a:rPr>
              <a:t>Gluten- Free</a:t>
            </a:r>
            <a:r>
              <a:rPr sz="2000" spc="-15" dirty="0">
                <a:latin typeface="楷体"/>
                <a:cs typeface="楷体"/>
              </a:rPr>
              <a:t>」字样。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5386" y="3493134"/>
            <a:ext cx="777367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楷体"/>
                <a:cs typeface="楷体"/>
              </a:rPr>
              <a:t>当您在美国购买食品时，如果您需要无麸质的产品，您可以寻找这个</a:t>
            </a:r>
            <a:endParaRPr sz="20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楷体"/>
                <a:cs typeface="楷体"/>
              </a:rPr>
              <a:t>「Certified</a:t>
            </a:r>
            <a:r>
              <a:rPr sz="2000" spc="65" dirty="0">
                <a:latin typeface="楷体"/>
                <a:cs typeface="楷体"/>
              </a:rPr>
              <a:t> </a:t>
            </a:r>
            <a:r>
              <a:rPr sz="2000" spc="-10" dirty="0">
                <a:latin typeface="楷体"/>
                <a:cs typeface="楷体"/>
              </a:rPr>
              <a:t>Gluten-Free</a:t>
            </a:r>
            <a:r>
              <a:rPr sz="2000" spc="-20" dirty="0">
                <a:latin typeface="楷体"/>
                <a:cs typeface="楷体"/>
              </a:rPr>
              <a:t>」标志。您可以在产品包装上找到这个标志</a:t>
            </a:r>
            <a:endParaRPr sz="2000">
              <a:latin typeface="楷体"/>
              <a:cs typeface="楷体"/>
            </a:endParaRPr>
          </a:p>
          <a:p>
            <a:pPr marL="12700" marR="131445" algn="just">
              <a:lnSpc>
                <a:spcPct val="100000"/>
              </a:lnSpc>
            </a:pPr>
            <a:r>
              <a:rPr sz="2000" spc="-20" dirty="0">
                <a:latin typeface="楷体"/>
                <a:cs typeface="楷体"/>
              </a:rPr>
              <a:t>，或者通过产品的官方网站查询。此外，麸质不耐症协会的网站上也提供了产品查询工具，让您可以搜索和确认是否有特定产品已经通过他们的认证。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5386" y="5322214"/>
            <a:ext cx="777367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楷体"/>
                <a:cs typeface="楷体"/>
              </a:rPr>
              <a:t>请注意，「</a:t>
            </a:r>
            <a:r>
              <a:rPr sz="2000" dirty="0">
                <a:latin typeface="楷体"/>
                <a:cs typeface="楷体"/>
              </a:rPr>
              <a:t>Certified </a:t>
            </a:r>
            <a:r>
              <a:rPr sz="2000" spc="-10" dirty="0">
                <a:latin typeface="楷体"/>
                <a:cs typeface="楷体"/>
              </a:rPr>
              <a:t>Gluten-Free</a:t>
            </a:r>
            <a:r>
              <a:rPr sz="2000" spc="-20" dirty="0">
                <a:latin typeface="楷体"/>
                <a:cs typeface="楷体"/>
              </a:rPr>
              <a:t>」标志是一个独立的无麸质认证标志，在市场上可能还有其他无麸质标志存在。因此，在选择产品时，建议您仔细阅读产品标签，查看是否有相应的无麸质认证标志，并确</a:t>
            </a:r>
            <a:r>
              <a:rPr sz="2000" spc="-25" dirty="0">
                <a:latin typeface="楷体"/>
                <a:cs typeface="楷体"/>
              </a:rPr>
              <a:t>保产品符合您的特定需求和偏好。</a:t>
            </a:r>
            <a:endParaRPr sz="200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828" y="1053083"/>
            <a:ext cx="1752600" cy="17038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8029" y="3008757"/>
            <a:ext cx="24447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34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楷体"/>
                <a:cs typeface="楷体"/>
              </a:rPr>
              <a:t>GMP</a:t>
            </a:r>
            <a:r>
              <a:rPr sz="1800" b="1" spc="-20" dirty="0">
                <a:solidFill>
                  <a:srgbClr val="FF0000"/>
                </a:solidFill>
                <a:latin typeface="楷体"/>
                <a:cs typeface="楷体"/>
              </a:rPr>
              <a:t>良好制造规范</a:t>
            </a:r>
            <a:r>
              <a:rPr sz="1800" b="1" spc="-50" dirty="0">
                <a:solidFill>
                  <a:srgbClr val="FF0000"/>
                </a:solidFill>
                <a:latin typeface="楷体"/>
                <a:cs typeface="楷体"/>
              </a:rPr>
              <a:t> </a:t>
            </a:r>
            <a:r>
              <a:rPr sz="1800" b="1" dirty="0">
                <a:solidFill>
                  <a:srgbClr val="FF0000"/>
                </a:solidFill>
                <a:latin typeface="楷体"/>
                <a:cs typeface="楷体"/>
              </a:rPr>
              <a:t>GMP-</a:t>
            </a:r>
            <a:r>
              <a:rPr sz="1800" b="1" spc="-10" dirty="0">
                <a:solidFill>
                  <a:srgbClr val="FF0000"/>
                </a:solidFill>
                <a:latin typeface="楷体"/>
                <a:cs typeface="楷体"/>
              </a:rPr>
              <a:t>Certified</a:t>
            </a:r>
            <a:endParaRPr sz="1800">
              <a:latin typeface="楷体"/>
              <a:cs typeface="楷体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楷体"/>
                <a:cs typeface="楷体"/>
              </a:rPr>
              <a:t>美国食品药物管理局</a:t>
            </a:r>
            <a:r>
              <a:rPr sz="1800" b="1" spc="-25" dirty="0">
                <a:solidFill>
                  <a:srgbClr val="FF0000"/>
                </a:solidFill>
                <a:latin typeface="楷体"/>
                <a:cs typeface="楷体"/>
              </a:rPr>
              <a:t>FDA </a:t>
            </a:r>
            <a:r>
              <a:rPr sz="1800" spc="-10" dirty="0">
                <a:latin typeface="楷体"/>
                <a:cs typeface="楷体"/>
                <a:hlinkClick r:id="rId3"/>
              </a:rPr>
              <a:t>https://www.fda.gov</a:t>
            </a:r>
            <a:endParaRPr sz="1800">
              <a:latin typeface="楷体"/>
              <a:cs typeface="楷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5841" y="531621"/>
            <a:ext cx="7226934" cy="252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楷体"/>
                <a:cs typeface="楷体"/>
              </a:rPr>
              <a:t>在美国，「</a:t>
            </a:r>
            <a:r>
              <a:rPr sz="1800" spc="-10" dirty="0">
                <a:latin typeface="楷体"/>
                <a:cs typeface="楷体"/>
              </a:rPr>
              <a:t>GMP-</a:t>
            </a:r>
            <a:r>
              <a:rPr sz="1800" dirty="0">
                <a:latin typeface="楷体"/>
                <a:cs typeface="楷体"/>
              </a:rPr>
              <a:t>Certified」（符合良好制造规范）</a:t>
            </a:r>
            <a:r>
              <a:rPr sz="1800" spc="-10" dirty="0">
                <a:latin typeface="楷体"/>
                <a:cs typeface="楷体"/>
              </a:rPr>
              <a:t>是一种认证标准，但</a:t>
            </a:r>
            <a:r>
              <a:rPr sz="1800" spc="-5" dirty="0">
                <a:latin typeface="楷体"/>
                <a:cs typeface="楷体"/>
              </a:rPr>
              <a:t>没有特定的官方标章或标识用于表示该认证。</a:t>
            </a:r>
            <a:endParaRPr sz="18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楷体"/>
                <a:cs typeface="楷体"/>
              </a:rPr>
              <a:t>GMP是指「Good</a:t>
            </a:r>
            <a:r>
              <a:rPr sz="1800" spc="-5" dirty="0">
                <a:latin typeface="楷体"/>
                <a:cs typeface="楷体"/>
              </a:rPr>
              <a:t> </a:t>
            </a:r>
            <a:r>
              <a:rPr sz="1800" dirty="0">
                <a:latin typeface="楷体"/>
                <a:cs typeface="楷体"/>
              </a:rPr>
              <a:t>Manufacturing Practice</a:t>
            </a:r>
            <a:r>
              <a:rPr sz="1800" spc="-5" dirty="0">
                <a:latin typeface="楷体"/>
                <a:cs typeface="楷体"/>
              </a:rPr>
              <a:t>」，是指对于生产和制造食品</a:t>
            </a:r>
            <a:endParaRPr sz="18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楷体"/>
                <a:cs typeface="楷体"/>
              </a:rPr>
              <a:t>、药品、保健品和其他消费品的标准和指导方针。</a:t>
            </a:r>
            <a:endParaRPr sz="1800">
              <a:latin typeface="楷体"/>
              <a:cs typeface="楷体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楷体"/>
              <a:cs typeface="楷体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楷体"/>
                <a:cs typeface="楷体"/>
              </a:rPr>
              <a:t>GMP</a:t>
            </a:r>
            <a:r>
              <a:rPr sz="2000" spc="-15" dirty="0">
                <a:latin typeface="楷体"/>
                <a:cs typeface="楷体"/>
              </a:rPr>
              <a:t>认证是由独立的检测机构或第三方认证机构进行的</a:t>
            </a:r>
            <a:r>
              <a:rPr sz="1800" spc="-10" dirty="0">
                <a:latin typeface="楷体"/>
                <a:cs typeface="楷体"/>
              </a:rPr>
              <a:t>，该机构对</a:t>
            </a:r>
            <a:r>
              <a:rPr sz="1800" dirty="0">
                <a:latin typeface="楷体"/>
                <a:cs typeface="楷体"/>
              </a:rPr>
              <a:t>生产过程和设施进行评估，以确保符合GMP</a:t>
            </a:r>
            <a:r>
              <a:rPr sz="1800" spc="-5" dirty="0">
                <a:latin typeface="楷体"/>
                <a:cs typeface="楷体"/>
              </a:rPr>
              <a:t>的要求。然而，这些机构可能没有统一的标志或标章，因此无法通过外观上的标示来确定一个产品是</a:t>
            </a:r>
            <a:r>
              <a:rPr sz="1800" spc="-10" dirty="0">
                <a:latin typeface="楷体"/>
                <a:cs typeface="楷体"/>
              </a:rPr>
              <a:t>否获得了GMP</a:t>
            </a:r>
            <a:r>
              <a:rPr sz="1800" spc="-25" dirty="0">
                <a:latin typeface="楷体"/>
                <a:cs typeface="楷体"/>
              </a:rPr>
              <a:t>认证。</a:t>
            </a:r>
            <a:endParaRPr sz="1800">
              <a:latin typeface="楷体"/>
              <a:cs typeface="楷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5841" y="3305936"/>
            <a:ext cx="72269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楷体"/>
                <a:cs typeface="楷体"/>
              </a:rPr>
              <a:t>当一家公司宣称其产品符合GMP</a:t>
            </a:r>
            <a:r>
              <a:rPr sz="1800" spc="-5" dirty="0">
                <a:latin typeface="楷体"/>
                <a:cs typeface="楷体"/>
              </a:rPr>
              <a:t>标准时，最好的方式是查询其相关的证明</a:t>
            </a:r>
            <a:r>
              <a:rPr sz="1800" dirty="0">
                <a:latin typeface="楷体"/>
                <a:cs typeface="楷体"/>
              </a:rPr>
              <a:t>文件，例如</a:t>
            </a:r>
            <a:r>
              <a:rPr sz="1800" spc="-10" dirty="0">
                <a:latin typeface="楷体"/>
                <a:cs typeface="楷体"/>
              </a:rPr>
              <a:t>GMP</a:t>
            </a:r>
            <a:r>
              <a:rPr sz="1800" spc="-5" dirty="0">
                <a:latin typeface="楷体"/>
                <a:cs typeface="楷体"/>
              </a:rPr>
              <a:t>认证证书或相关的检测报告。这些文件通常可以在该公司的官方网站上找到，或者可以透过直接向该公司查询来获得。</a:t>
            </a:r>
            <a:endParaRPr sz="18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楷体"/>
                <a:cs typeface="楷体"/>
              </a:rPr>
              <a:t>此外，一些独立的第三方检测机构也可能提供GMP</a:t>
            </a:r>
            <a:r>
              <a:rPr sz="1800" spc="-15" dirty="0">
                <a:latin typeface="楷体"/>
                <a:cs typeface="楷体"/>
              </a:rPr>
              <a:t>认证的相关资讯。</a:t>
            </a:r>
            <a:endParaRPr sz="180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5841" y="4677917"/>
            <a:ext cx="72269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楷体"/>
                <a:cs typeface="楷体"/>
              </a:rPr>
              <a:t>请注意，GMP</a:t>
            </a:r>
            <a:r>
              <a:rPr sz="1800" spc="-5" dirty="0">
                <a:latin typeface="楷体"/>
                <a:cs typeface="楷体"/>
              </a:rPr>
              <a:t>认证是一种对制造过程和品质控制的认可，它确保了产品在制造过程中符合一定的标准。然而，它并不代表产品的功效、安全性或适用性。因此，当选择产品时，仍然需要综合考虑其他因素，</a:t>
            </a:r>
            <a:endParaRPr sz="18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楷体"/>
                <a:cs typeface="楷体"/>
              </a:rPr>
              <a:t>如成分、用途、品牌信誉等。</a:t>
            </a:r>
            <a:endParaRPr sz="180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634" y="1112519"/>
            <a:ext cx="1991383" cy="19042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94917" y="3240404"/>
            <a:ext cx="1406525" cy="55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5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楷体"/>
                <a:cs typeface="楷体"/>
              </a:rPr>
              <a:t>生酮友善标志</a:t>
            </a:r>
            <a:endParaRPr sz="1800">
              <a:latin typeface="楷体"/>
              <a:cs typeface="楷体"/>
            </a:endParaRPr>
          </a:p>
          <a:p>
            <a:pPr marL="12700">
              <a:lnSpc>
                <a:spcPts val="2085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keto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friendly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32175" y="557276"/>
            <a:ext cx="752157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spc="-15" dirty="0">
                <a:latin typeface="楷体"/>
                <a:cs typeface="楷体"/>
              </a:rPr>
              <a:t>在美国，目前没有特定的官方认证标章来表示产品符合「</a:t>
            </a:r>
            <a:r>
              <a:rPr sz="2000" b="0" spc="-20" dirty="0">
                <a:latin typeface="楷体"/>
                <a:cs typeface="楷体"/>
              </a:rPr>
              <a:t>keto </a:t>
            </a:r>
            <a:r>
              <a:rPr sz="2000" b="0" spc="-10" dirty="0">
                <a:latin typeface="楷体"/>
                <a:cs typeface="楷体"/>
              </a:rPr>
              <a:t>friendly</a:t>
            </a:r>
            <a:r>
              <a:rPr sz="2000" b="0" dirty="0">
                <a:latin typeface="楷体"/>
                <a:cs typeface="楷体"/>
              </a:rPr>
              <a:t>」</a:t>
            </a:r>
            <a:r>
              <a:rPr sz="2000" b="0" spc="-15" dirty="0">
                <a:latin typeface="楷体"/>
                <a:cs typeface="楷体"/>
              </a:rPr>
              <a:t>（</a:t>
            </a:r>
            <a:r>
              <a:rPr sz="2000" b="0" spc="-10" dirty="0">
                <a:latin typeface="楷体"/>
                <a:cs typeface="楷体"/>
              </a:rPr>
              <a:t>适合生酮饮食</a:t>
            </a:r>
            <a:r>
              <a:rPr sz="2000" b="0" dirty="0">
                <a:latin typeface="楷体"/>
                <a:cs typeface="楷体"/>
              </a:rPr>
              <a:t>）</a:t>
            </a:r>
            <a:r>
              <a:rPr sz="2000" b="0" spc="-10" dirty="0">
                <a:latin typeface="楷体"/>
                <a:cs typeface="楷体"/>
              </a:rPr>
              <a:t>的要求。「</a:t>
            </a:r>
            <a:r>
              <a:rPr sz="2000" b="0" dirty="0">
                <a:latin typeface="楷体"/>
                <a:cs typeface="楷体"/>
              </a:rPr>
              <a:t>Keto </a:t>
            </a:r>
            <a:r>
              <a:rPr sz="2000" b="0" spc="-10" dirty="0">
                <a:latin typeface="楷体"/>
                <a:cs typeface="楷体"/>
              </a:rPr>
              <a:t>friendly」是一个常</a:t>
            </a:r>
            <a:r>
              <a:rPr sz="2000" b="0" spc="-25" dirty="0">
                <a:latin typeface="楷体"/>
                <a:cs typeface="楷体"/>
              </a:rPr>
              <a:t>用的术语，用于描述食品或饮品是否符合生酮饮食的原则。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2175" y="1776730"/>
            <a:ext cx="764730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楷体"/>
                <a:cs typeface="楷体"/>
              </a:rPr>
              <a:t>生酮饮食主张低碳水化合物、高脂肪的饮食模式，以促进身体进入生酮状态，其中碳水化合物摄入量被限制在相对较低的水平，而脂肪摄入量则相对较高。由于生酮饮食在近年来的流行，许多食品公司推出了宣称符合生酮饮食原则的产品，标示为「</a:t>
            </a:r>
            <a:r>
              <a:rPr sz="2000" dirty="0">
                <a:latin typeface="楷体"/>
                <a:cs typeface="楷体"/>
              </a:rPr>
              <a:t>keto </a:t>
            </a:r>
            <a:r>
              <a:rPr sz="2000" spc="-10" dirty="0">
                <a:latin typeface="楷体"/>
                <a:cs typeface="楷体"/>
              </a:rPr>
              <a:t>friendly</a:t>
            </a:r>
            <a:r>
              <a:rPr sz="2000" spc="-15" dirty="0">
                <a:latin typeface="楷体"/>
                <a:cs typeface="楷体"/>
              </a:rPr>
              <a:t>」或「适合生酮饮食」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2175" y="3605910"/>
            <a:ext cx="764794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楷体"/>
                <a:cs typeface="楷体"/>
              </a:rPr>
              <a:t>然而，由于缺乏官方的认证标章或标准，消费者需要仔细阅读产品标签和成分表，以确定产品是否符合他们个人的生酮饮食需求。此外，</a:t>
            </a:r>
            <a:r>
              <a:rPr sz="2000" spc="-25" dirty="0">
                <a:latin typeface="楷体"/>
                <a:cs typeface="楷体"/>
              </a:rPr>
              <a:t>一些第三方机构或组织可能提供「生酮友善」的认证，但目前没有一</a:t>
            </a:r>
            <a:r>
              <a:rPr sz="2000" spc="-20" dirty="0">
                <a:latin typeface="楷体"/>
                <a:cs typeface="楷体"/>
              </a:rPr>
              <a:t>个普遍公认的认证标章。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2175" y="5130165"/>
            <a:ext cx="764794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楷体"/>
                <a:cs typeface="楷体"/>
              </a:rPr>
              <a:t>因此，当您购买标榜为「</a:t>
            </a:r>
            <a:r>
              <a:rPr sz="2000" dirty="0">
                <a:latin typeface="楷体"/>
                <a:cs typeface="楷体"/>
              </a:rPr>
              <a:t>keto </a:t>
            </a:r>
            <a:r>
              <a:rPr sz="2000" spc="-10" dirty="0">
                <a:latin typeface="楷体"/>
                <a:cs typeface="楷体"/>
              </a:rPr>
              <a:t>friendly</a:t>
            </a:r>
            <a:r>
              <a:rPr sz="2000" spc="-20" dirty="0">
                <a:latin typeface="楷体"/>
                <a:cs typeface="楷体"/>
              </a:rPr>
              <a:t>」的产品时，建议您详细阅</a:t>
            </a:r>
            <a:r>
              <a:rPr sz="2000" spc="-25" dirty="0">
                <a:latin typeface="楷体"/>
                <a:cs typeface="楷体"/>
              </a:rPr>
              <a:t>读产品标签，注意其中的碳水化合物、脂肪和其他成分含量，并根据</a:t>
            </a:r>
            <a:r>
              <a:rPr sz="2000" spc="-20" dirty="0">
                <a:latin typeface="楷体"/>
                <a:cs typeface="楷体"/>
              </a:rPr>
              <a:t>您的个人需求和目标进行选择。同时，咨询营养师或医生的意见也是明智之举，以确保您的饮食计划符合您的健康需求。</a:t>
            </a:r>
            <a:endParaRPr sz="200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148" y="1161288"/>
            <a:ext cx="1848612" cy="13807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841" y="2797302"/>
            <a:ext cx="25603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楷体"/>
                <a:cs typeface="楷体"/>
              </a:rPr>
              <a:t>无基改计划 </a:t>
            </a:r>
            <a:r>
              <a:rPr sz="1800" b="1" dirty="0">
                <a:solidFill>
                  <a:srgbClr val="FF0000"/>
                </a:solidFill>
                <a:latin typeface="楷体"/>
                <a:cs typeface="楷体"/>
              </a:rPr>
              <a:t>Non-</a:t>
            </a:r>
            <a:r>
              <a:rPr sz="1800" b="1" spc="-25" dirty="0">
                <a:solidFill>
                  <a:srgbClr val="FF0000"/>
                </a:solidFill>
                <a:latin typeface="楷体"/>
                <a:cs typeface="楷体"/>
              </a:rPr>
              <a:t>GMO</a:t>
            </a:r>
            <a:endParaRPr sz="1800">
              <a:latin typeface="楷体"/>
              <a:cs typeface="楷体"/>
            </a:endParaRPr>
          </a:p>
          <a:p>
            <a:pPr marL="12700">
              <a:lnSpc>
                <a:spcPts val="2090"/>
              </a:lnSpc>
            </a:pPr>
            <a:r>
              <a:rPr sz="1800" b="1" spc="-10" dirty="0">
                <a:solidFill>
                  <a:srgbClr val="FF0000"/>
                </a:solidFill>
                <a:latin typeface="楷体"/>
                <a:cs typeface="楷体"/>
              </a:rPr>
              <a:t>非转基因</a:t>
            </a:r>
            <a:r>
              <a:rPr sz="1800" b="1" dirty="0">
                <a:solidFill>
                  <a:srgbClr val="FF0000"/>
                </a:solidFill>
                <a:latin typeface="楷体"/>
                <a:cs typeface="楷体"/>
              </a:rPr>
              <a:t>501</a:t>
            </a:r>
            <a:r>
              <a:rPr sz="1800" b="1" spc="-20" dirty="0">
                <a:solidFill>
                  <a:srgbClr val="FF0000"/>
                </a:solidFill>
                <a:latin typeface="楷体"/>
                <a:cs typeface="楷体"/>
              </a:rPr>
              <a:t> 非营利组织</a:t>
            </a:r>
            <a:endParaRPr sz="1800">
              <a:latin typeface="楷体"/>
              <a:cs typeface="楷体"/>
            </a:endParaRPr>
          </a:p>
          <a:p>
            <a:pPr marL="12700" marR="918844">
              <a:lnSpc>
                <a:spcPct val="100000"/>
              </a:lnSpc>
              <a:spcBef>
                <a:spcPts val="140"/>
              </a:spcBef>
            </a:pPr>
            <a:r>
              <a:rPr sz="1800" b="1" dirty="0">
                <a:solidFill>
                  <a:srgbClr val="4D5155"/>
                </a:solidFill>
                <a:latin typeface="楷体"/>
                <a:cs typeface="楷体"/>
              </a:rPr>
              <a:t>501</a:t>
            </a:r>
            <a:r>
              <a:rPr sz="1800" b="1" spc="10" dirty="0">
                <a:solidFill>
                  <a:srgbClr val="4D5155"/>
                </a:solidFill>
                <a:latin typeface="楷体"/>
                <a:cs typeface="楷体"/>
              </a:rPr>
              <a:t> </a:t>
            </a:r>
            <a:r>
              <a:rPr sz="1800" b="1" dirty="0">
                <a:solidFill>
                  <a:srgbClr val="4D5155"/>
                </a:solidFill>
                <a:latin typeface="楷体"/>
                <a:cs typeface="楷体"/>
              </a:rPr>
              <a:t>Non-</a:t>
            </a:r>
            <a:r>
              <a:rPr sz="1800" b="1" spc="-10" dirty="0">
                <a:solidFill>
                  <a:srgbClr val="4D5155"/>
                </a:solidFill>
                <a:latin typeface="楷体"/>
                <a:cs typeface="楷体"/>
              </a:rPr>
              <a:t>Profit Organization</a:t>
            </a:r>
            <a:endParaRPr sz="1800">
              <a:latin typeface="楷体"/>
              <a:cs typeface="楷体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75405" y="806576"/>
            <a:ext cx="81553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楷体"/>
                <a:cs typeface="楷体"/>
              </a:rPr>
              <a:t>Non-GMO</a:t>
            </a:r>
            <a:r>
              <a:rPr sz="2000" b="0" spc="-20" dirty="0">
                <a:latin typeface="楷体"/>
                <a:cs typeface="楷体"/>
              </a:rPr>
              <a:t> </a:t>
            </a:r>
            <a:r>
              <a:rPr sz="2000" b="0" dirty="0">
                <a:latin typeface="楷体"/>
                <a:cs typeface="楷体"/>
              </a:rPr>
              <a:t>Project</a:t>
            </a:r>
            <a:r>
              <a:rPr sz="2000" b="0" spc="-20" dirty="0">
                <a:latin typeface="楷体"/>
                <a:cs typeface="楷体"/>
              </a:rPr>
              <a:t> 是一个独立的非营利组织，致力于验证和标识不含基因</a:t>
            </a:r>
            <a:r>
              <a:rPr sz="2000" b="0" spc="-15" dirty="0">
                <a:latin typeface="楷体"/>
                <a:cs typeface="楷体"/>
              </a:rPr>
              <a:t>改造成分的产品。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5405" y="1720672"/>
            <a:ext cx="815594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楷体"/>
                <a:cs typeface="楷体"/>
              </a:rPr>
              <a:t>Non-</a:t>
            </a:r>
            <a:r>
              <a:rPr sz="2000" dirty="0">
                <a:latin typeface="楷体"/>
                <a:cs typeface="楷体"/>
              </a:rPr>
              <a:t>GMO</a:t>
            </a:r>
            <a:r>
              <a:rPr sz="2000" spc="25" dirty="0">
                <a:latin typeface="楷体"/>
                <a:cs typeface="楷体"/>
              </a:rPr>
              <a:t> </a:t>
            </a:r>
            <a:r>
              <a:rPr sz="2000" dirty="0">
                <a:latin typeface="楷体"/>
                <a:cs typeface="楷体"/>
              </a:rPr>
              <a:t>Project</a:t>
            </a:r>
            <a:r>
              <a:rPr sz="2000" spc="20" dirty="0">
                <a:latin typeface="楷体"/>
                <a:cs typeface="楷体"/>
              </a:rPr>
              <a:t> </a:t>
            </a:r>
            <a:r>
              <a:rPr sz="2000" spc="-10" dirty="0">
                <a:latin typeface="楷体"/>
                <a:cs typeface="楷体"/>
              </a:rPr>
              <a:t>Verified（</a:t>
            </a:r>
            <a:r>
              <a:rPr sz="2000" spc="-15" dirty="0">
                <a:latin typeface="楷体"/>
                <a:cs typeface="楷体"/>
              </a:rPr>
              <a:t>无基改计划认证</a:t>
            </a:r>
            <a:r>
              <a:rPr sz="2000" spc="-10" dirty="0">
                <a:latin typeface="楷体"/>
                <a:cs typeface="楷体"/>
              </a:rPr>
              <a:t>）</a:t>
            </a:r>
            <a:r>
              <a:rPr sz="2000" spc="-25" dirty="0">
                <a:latin typeface="楷体"/>
                <a:cs typeface="楷体"/>
              </a:rPr>
              <a:t>标志是一个绿色圆形标志</a:t>
            </a:r>
            <a:endParaRPr sz="2000">
              <a:latin typeface="楷体"/>
              <a:cs typeface="楷体"/>
            </a:endParaRPr>
          </a:p>
          <a:p>
            <a:pPr marL="12700" marR="635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楷体"/>
                <a:cs typeface="楷体"/>
              </a:rPr>
              <a:t>，通常出现在符合其验证标准的产品包装上。这个标志表示产品已经经过该组织的检测和审核，并符合其不含基因改造成分的要求。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5405" y="2940557"/>
            <a:ext cx="81559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楷体"/>
                <a:cs typeface="楷体"/>
              </a:rPr>
              <a:t>当您在美国购买产品时，如果您想选择无基改的产品，您可以寻找 </a:t>
            </a:r>
            <a:r>
              <a:rPr sz="2000" spc="-20" dirty="0">
                <a:latin typeface="楷体"/>
                <a:cs typeface="楷体"/>
              </a:rPr>
              <a:t>Non- </a:t>
            </a:r>
            <a:r>
              <a:rPr sz="2000" dirty="0">
                <a:latin typeface="楷体"/>
                <a:cs typeface="楷体"/>
              </a:rPr>
              <a:t>GMO</a:t>
            </a:r>
            <a:r>
              <a:rPr sz="2000" spc="-25" dirty="0">
                <a:latin typeface="楷体"/>
                <a:cs typeface="楷体"/>
              </a:rPr>
              <a:t> </a:t>
            </a:r>
            <a:r>
              <a:rPr sz="2000" dirty="0">
                <a:latin typeface="楷体"/>
                <a:cs typeface="楷体"/>
              </a:rPr>
              <a:t>Project</a:t>
            </a:r>
            <a:r>
              <a:rPr sz="2000" spc="-25" dirty="0">
                <a:latin typeface="楷体"/>
                <a:cs typeface="楷体"/>
              </a:rPr>
              <a:t> </a:t>
            </a:r>
            <a:r>
              <a:rPr sz="2000" dirty="0">
                <a:latin typeface="楷体"/>
                <a:cs typeface="楷体"/>
              </a:rPr>
              <a:t>Verified</a:t>
            </a:r>
            <a:r>
              <a:rPr sz="2000" spc="-25" dirty="0">
                <a:latin typeface="楷体"/>
                <a:cs typeface="楷体"/>
              </a:rPr>
              <a:t> 标志。您可以在产品包装上找到这个标志，或者</a:t>
            </a:r>
            <a:r>
              <a:rPr sz="2000" spc="-15" dirty="0">
                <a:latin typeface="楷体"/>
                <a:cs typeface="楷体"/>
              </a:rPr>
              <a:t>通过产品的官方网站查询。此外，</a:t>
            </a:r>
            <a:r>
              <a:rPr sz="2000" spc="-10" dirty="0">
                <a:latin typeface="楷体"/>
                <a:cs typeface="楷体"/>
              </a:rPr>
              <a:t>Non-</a:t>
            </a:r>
            <a:r>
              <a:rPr sz="2000" dirty="0">
                <a:latin typeface="楷体"/>
                <a:cs typeface="楷体"/>
              </a:rPr>
              <a:t>GMO Project</a:t>
            </a:r>
            <a:r>
              <a:rPr sz="2000" spc="-20" dirty="0">
                <a:latin typeface="楷体"/>
                <a:cs typeface="楷体"/>
              </a:rPr>
              <a:t> 的网站也提供了产品查询工具，让您可以搜索和确认是否有特定产品已经通过他们的认证。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5405" y="4464811"/>
            <a:ext cx="81553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楷体"/>
                <a:cs typeface="楷体"/>
              </a:rPr>
              <a:t>请注意，</a:t>
            </a:r>
            <a:r>
              <a:rPr sz="2000" spc="-10" dirty="0">
                <a:latin typeface="楷体"/>
                <a:cs typeface="楷体"/>
              </a:rPr>
              <a:t>Non-</a:t>
            </a:r>
            <a:r>
              <a:rPr sz="2000" dirty="0">
                <a:latin typeface="楷体"/>
                <a:cs typeface="楷体"/>
              </a:rPr>
              <a:t>GMO</a:t>
            </a:r>
            <a:r>
              <a:rPr sz="2000" spc="-10" dirty="0">
                <a:latin typeface="楷体"/>
                <a:cs typeface="楷体"/>
              </a:rPr>
              <a:t> </a:t>
            </a:r>
            <a:r>
              <a:rPr sz="2000" dirty="0">
                <a:latin typeface="楷体"/>
                <a:cs typeface="楷体"/>
              </a:rPr>
              <a:t>Project</a:t>
            </a:r>
            <a:r>
              <a:rPr sz="2000" spc="-20" dirty="0">
                <a:latin typeface="楷体"/>
                <a:cs typeface="楷体"/>
              </a:rPr>
              <a:t> </a:t>
            </a:r>
            <a:r>
              <a:rPr sz="2000" dirty="0">
                <a:latin typeface="楷体"/>
                <a:cs typeface="楷体"/>
              </a:rPr>
              <a:t>Verified</a:t>
            </a:r>
            <a:r>
              <a:rPr sz="2000" spc="-20" dirty="0">
                <a:latin typeface="楷体"/>
                <a:cs typeface="楷体"/>
              </a:rPr>
              <a:t> 是其中一个在美国广泛认可的无基</a:t>
            </a:r>
            <a:r>
              <a:rPr sz="2000" spc="-25" dirty="0">
                <a:latin typeface="楷体"/>
                <a:cs typeface="楷体"/>
              </a:rPr>
              <a:t>改标志，但也可能有其他类似的标志或认证机构存在。因此，当您购买产</a:t>
            </a:r>
            <a:r>
              <a:rPr sz="2000" spc="-20" dirty="0">
                <a:latin typeface="楷体"/>
                <a:cs typeface="楷体"/>
              </a:rPr>
              <a:t>品时，可以多方查询，以确保您的选择符合您的需求和偏好。</a:t>
            </a:r>
            <a:endParaRPr sz="200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995" y="1037852"/>
            <a:ext cx="1857756" cy="15624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0051" y="2834132"/>
            <a:ext cx="268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楷体"/>
                <a:cs typeface="楷体"/>
              </a:rPr>
              <a:t>无麸质食品标章 </a:t>
            </a:r>
            <a:r>
              <a:rPr sz="1800" b="1" dirty="0">
                <a:solidFill>
                  <a:srgbClr val="FF0000"/>
                </a:solidFill>
                <a:latin typeface="楷体"/>
                <a:cs typeface="楷体"/>
              </a:rPr>
              <a:t>Nut-</a:t>
            </a:r>
            <a:r>
              <a:rPr sz="1800" b="1" spc="-20" dirty="0">
                <a:solidFill>
                  <a:srgbClr val="FF0000"/>
                </a:solidFill>
                <a:latin typeface="楷体"/>
                <a:cs typeface="楷体"/>
              </a:rPr>
              <a:t>Free</a:t>
            </a:r>
            <a:endParaRPr sz="1800">
              <a:latin typeface="楷体"/>
              <a:cs typeface="楷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0641" y="427431"/>
            <a:ext cx="701357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楷体"/>
                <a:cs typeface="楷体"/>
              </a:rPr>
              <a:t>无麸质产品的成长速度惊人，可喜可贺。</a:t>
            </a:r>
            <a:r>
              <a:rPr sz="2000" spc="-10" dirty="0">
                <a:latin typeface="楷体"/>
                <a:cs typeface="楷体"/>
              </a:rPr>
              <a:t>2013</a:t>
            </a:r>
            <a:r>
              <a:rPr sz="2000" spc="-15" dirty="0">
                <a:latin typeface="楷体"/>
                <a:cs typeface="楷体"/>
              </a:rPr>
              <a:t>年全美的无麸质</a:t>
            </a:r>
            <a:r>
              <a:rPr sz="2000" spc="-10" dirty="0">
                <a:latin typeface="楷体"/>
                <a:cs typeface="楷体"/>
              </a:rPr>
              <a:t>产品销售额为105</a:t>
            </a:r>
            <a:r>
              <a:rPr sz="2000" spc="-5" dirty="0">
                <a:latin typeface="楷体"/>
                <a:cs typeface="楷体"/>
              </a:rPr>
              <a:t>亿美元左右，比</a:t>
            </a:r>
            <a:r>
              <a:rPr sz="2000" spc="-10" dirty="0">
                <a:latin typeface="楷体"/>
                <a:cs typeface="楷体"/>
              </a:rPr>
              <a:t>2011</a:t>
            </a:r>
            <a:r>
              <a:rPr sz="2000" dirty="0">
                <a:latin typeface="楷体"/>
                <a:cs typeface="楷体"/>
              </a:rPr>
              <a:t>年成长了</a:t>
            </a:r>
            <a:r>
              <a:rPr sz="2000" spc="-10" dirty="0">
                <a:latin typeface="楷体"/>
                <a:cs typeface="楷体"/>
              </a:rPr>
              <a:t>44</a:t>
            </a:r>
            <a:r>
              <a:rPr sz="2000" spc="-20" dirty="0">
                <a:latin typeface="楷体"/>
                <a:cs typeface="楷体"/>
              </a:rPr>
              <a:t>％。预估到</a:t>
            </a:r>
            <a:r>
              <a:rPr sz="2000" spc="-50" dirty="0">
                <a:latin typeface="楷体"/>
                <a:cs typeface="楷体"/>
              </a:rPr>
              <a:t> </a:t>
            </a:r>
            <a:r>
              <a:rPr sz="2000" spc="-10" dirty="0">
                <a:latin typeface="楷体"/>
                <a:cs typeface="楷体"/>
              </a:rPr>
              <a:t>2015年止，这个市场可冲到150</a:t>
            </a:r>
            <a:r>
              <a:rPr sz="2000" spc="-20" dirty="0">
                <a:latin typeface="楷体"/>
                <a:cs typeface="楷体"/>
              </a:rPr>
              <a:t>亿美元的销售额。据美国国家卫</a:t>
            </a:r>
            <a:r>
              <a:rPr sz="2000" spc="-5" dirty="0">
                <a:latin typeface="楷体"/>
                <a:cs typeface="楷体"/>
              </a:rPr>
              <a:t>生研究院</a:t>
            </a:r>
            <a:r>
              <a:rPr sz="2000" dirty="0">
                <a:latin typeface="楷体"/>
                <a:cs typeface="楷体"/>
              </a:rPr>
              <a:t>（National</a:t>
            </a:r>
            <a:r>
              <a:rPr sz="2000" spc="-5" dirty="0">
                <a:latin typeface="楷体"/>
                <a:cs typeface="楷体"/>
              </a:rPr>
              <a:t> </a:t>
            </a:r>
            <a:r>
              <a:rPr sz="2000" dirty="0">
                <a:latin typeface="楷体"/>
                <a:cs typeface="楷体"/>
              </a:rPr>
              <a:t>Institutes</a:t>
            </a:r>
            <a:r>
              <a:rPr sz="2000" spc="-5" dirty="0">
                <a:latin typeface="楷体"/>
                <a:cs typeface="楷体"/>
              </a:rPr>
              <a:t> </a:t>
            </a:r>
            <a:r>
              <a:rPr sz="2000" dirty="0">
                <a:latin typeface="楷体"/>
                <a:cs typeface="楷体"/>
              </a:rPr>
              <a:t>of </a:t>
            </a:r>
            <a:r>
              <a:rPr sz="2000" spc="-10" dirty="0">
                <a:latin typeface="楷体"/>
                <a:cs typeface="楷体"/>
              </a:rPr>
              <a:t>Health）</a:t>
            </a:r>
            <a:r>
              <a:rPr sz="2000" spc="-5" dirty="0">
                <a:latin typeface="楷体"/>
                <a:cs typeface="楷体"/>
              </a:rPr>
              <a:t>的估计，有</a:t>
            </a:r>
            <a:r>
              <a:rPr sz="2000" spc="-25" dirty="0">
                <a:latin typeface="楷体"/>
                <a:cs typeface="楷体"/>
              </a:rPr>
              <a:t>200</a:t>
            </a:r>
            <a:r>
              <a:rPr sz="2000" spc="-15" dirty="0">
                <a:latin typeface="楷体"/>
                <a:cs typeface="楷体"/>
              </a:rPr>
              <a:t>万以上的美国人患有乳糜泻症</a:t>
            </a:r>
            <a:r>
              <a:rPr sz="2000" dirty="0">
                <a:latin typeface="楷体"/>
                <a:cs typeface="楷体"/>
              </a:rPr>
              <a:t>（</a:t>
            </a:r>
            <a:r>
              <a:rPr sz="2000" spc="-10" dirty="0">
                <a:latin typeface="楷体"/>
                <a:cs typeface="楷体"/>
              </a:rPr>
              <a:t>也就是每133</a:t>
            </a:r>
            <a:r>
              <a:rPr sz="2000" spc="-15" dirty="0">
                <a:latin typeface="楷体"/>
                <a:cs typeface="楷体"/>
              </a:rPr>
              <a:t>个人当中就有一</a:t>
            </a:r>
            <a:r>
              <a:rPr sz="2000" spc="-50" dirty="0">
                <a:latin typeface="楷体"/>
                <a:cs typeface="楷体"/>
              </a:rPr>
              <a:t> </a:t>
            </a:r>
            <a:r>
              <a:rPr sz="2000" spc="-10" dirty="0">
                <a:latin typeface="楷体"/>
                <a:cs typeface="楷体"/>
              </a:rPr>
              <a:t>个）</a:t>
            </a:r>
            <a:r>
              <a:rPr sz="2000" spc="-50" dirty="0">
                <a:latin typeface="楷体"/>
                <a:cs typeface="楷体"/>
              </a:rPr>
              <a:t>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0641" y="2561970"/>
            <a:ext cx="713994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楷体"/>
                <a:cs typeface="楷体"/>
              </a:rPr>
              <a:t>全美乳糜泻宣导基金会</a:t>
            </a:r>
            <a:r>
              <a:rPr sz="2000" dirty="0">
                <a:latin typeface="楷体"/>
                <a:cs typeface="楷体"/>
              </a:rPr>
              <a:t>（National</a:t>
            </a:r>
            <a:r>
              <a:rPr sz="2000" spc="-20" dirty="0">
                <a:latin typeface="楷体"/>
                <a:cs typeface="楷体"/>
              </a:rPr>
              <a:t> </a:t>
            </a:r>
            <a:r>
              <a:rPr sz="2000" dirty="0">
                <a:latin typeface="楷体"/>
                <a:cs typeface="楷体"/>
              </a:rPr>
              <a:t>Foundation</a:t>
            </a:r>
            <a:r>
              <a:rPr sz="2000" spc="-20" dirty="0">
                <a:latin typeface="楷体"/>
                <a:cs typeface="楷体"/>
              </a:rPr>
              <a:t> </a:t>
            </a:r>
            <a:r>
              <a:rPr sz="2000" dirty="0">
                <a:latin typeface="楷体"/>
                <a:cs typeface="楷体"/>
              </a:rPr>
              <a:t>for</a:t>
            </a:r>
            <a:r>
              <a:rPr sz="2000" spc="-10" dirty="0">
                <a:latin typeface="楷体"/>
                <a:cs typeface="楷体"/>
              </a:rPr>
              <a:t> Celiac Awareness）</a:t>
            </a:r>
            <a:r>
              <a:rPr sz="2000" spc="-5" dirty="0">
                <a:latin typeface="楷体"/>
                <a:cs typeface="楷体"/>
              </a:rPr>
              <a:t>表示，其中</a:t>
            </a:r>
            <a:r>
              <a:rPr sz="2000" spc="-10" dirty="0">
                <a:latin typeface="楷体"/>
                <a:cs typeface="楷体"/>
              </a:rPr>
              <a:t>95</a:t>
            </a:r>
            <a:r>
              <a:rPr sz="2000" spc="-15" dirty="0">
                <a:latin typeface="楷体"/>
                <a:cs typeface="楷体"/>
              </a:rPr>
              <a:t>％的患者尚未确诊，这意味著他们还</a:t>
            </a:r>
            <a:r>
              <a:rPr sz="2000" spc="-20" dirty="0">
                <a:latin typeface="楷体"/>
                <a:cs typeface="楷体"/>
              </a:rPr>
              <a:t>是得实行无麸质饮食。另外也有人患有「非乳糜泻的麸质敏感</a:t>
            </a:r>
            <a:r>
              <a:rPr sz="2000" spc="-50" dirty="0">
                <a:latin typeface="楷体"/>
                <a:cs typeface="楷体"/>
              </a:rPr>
              <a:t> </a:t>
            </a:r>
            <a:r>
              <a:rPr sz="2000" spc="-25" dirty="0">
                <a:latin typeface="楷体"/>
                <a:cs typeface="楷体"/>
              </a:rPr>
              <a:t>症」，有此病症的人若在饮食中排除麸质，身体就会获得改善。</a:t>
            </a:r>
            <a:r>
              <a:rPr sz="2000" spc="-20" dirty="0">
                <a:latin typeface="楷体"/>
                <a:cs typeface="楷体"/>
              </a:rPr>
              <a:t>倘若你制作的是无麸质食品，而且花了很多心力才找到能制作</a:t>
            </a:r>
            <a:r>
              <a:rPr sz="2000" spc="-50" dirty="0">
                <a:latin typeface="楷体"/>
                <a:cs typeface="楷体"/>
              </a:rPr>
              <a:t> </a:t>
            </a:r>
            <a:r>
              <a:rPr sz="2000" spc="-20" dirty="0">
                <a:latin typeface="楷体"/>
                <a:cs typeface="楷体"/>
              </a:rPr>
              <a:t>出完全无麸质产品的厂房，就一定要不辞辛劳寻求认证。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0641" y="4695825"/>
            <a:ext cx="7014209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楷体"/>
                <a:cs typeface="楷体"/>
              </a:rPr>
              <a:t>「无麸质认证组织」（GFCO）或「乳糜泻协会」（CSA）</a:t>
            </a:r>
            <a:r>
              <a:rPr sz="2000" spc="-20" dirty="0">
                <a:latin typeface="楷体"/>
                <a:cs typeface="楷体"/>
              </a:rPr>
              <a:t>给予的</a:t>
            </a:r>
            <a:r>
              <a:rPr sz="2000" spc="-25" dirty="0">
                <a:latin typeface="楷体"/>
                <a:cs typeface="楷体"/>
              </a:rPr>
              <a:t>认证，不但让购买者更安心、使你的产品与众不同，同时又能</a:t>
            </a:r>
            <a:r>
              <a:rPr sz="2000" spc="-20" dirty="0">
                <a:latin typeface="楷体"/>
                <a:cs typeface="楷体"/>
              </a:rPr>
              <a:t>帮你打进那些要求认证标章的零售店。此外，无麸质认证替你吸引更多采无麸质饮食的顾客和有影响力的人士，例如「无麸质女孩」部落客萧娜．詹姆斯．爱荷恩。</a:t>
            </a:r>
            <a:endParaRPr sz="200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898" y="2884423"/>
            <a:ext cx="4050029" cy="8337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7200"/>
              </a:lnSpc>
              <a:spcBef>
                <a:spcPts val="160"/>
              </a:spcBef>
            </a:pPr>
            <a:r>
              <a:rPr sz="1800" b="1" spc="-10" dirty="0">
                <a:solidFill>
                  <a:srgbClr val="FF0000"/>
                </a:solidFill>
                <a:latin typeface="楷体"/>
                <a:cs typeface="楷体"/>
              </a:rPr>
              <a:t>美国农业部有机认证 </a:t>
            </a:r>
            <a:r>
              <a:rPr sz="1800" b="1" dirty="0">
                <a:solidFill>
                  <a:srgbClr val="FF0000"/>
                </a:solidFill>
                <a:latin typeface="楷体"/>
                <a:cs typeface="楷体"/>
              </a:rPr>
              <a:t>USDA</a:t>
            </a:r>
            <a:r>
              <a:rPr sz="1800" b="1" spc="10" dirty="0">
                <a:solidFill>
                  <a:srgbClr val="FF0000"/>
                </a:solidFill>
                <a:latin typeface="楷体"/>
                <a:cs typeface="楷体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楷体"/>
                <a:cs typeface="楷体"/>
              </a:rPr>
              <a:t>Organic </a:t>
            </a:r>
            <a:r>
              <a:rPr sz="1800" dirty="0">
                <a:latin typeface="Arial"/>
                <a:cs typeface="Arial"/>
              </a:rPr>
              <a:t>United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Department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Agriculture https://</a:t>
            </a:r>
            <a:r>
              <a:rPr sz="1800" spc="-10" dirty="0">
                <a:latin typeface="Arial"/>
                <a:cs typeface="Arial"/>
                <a:hlinkClick r:id="rId2"/>
              </a:rPr>
              <a:t>www.usda.gov/topics/organic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5878" y="795604"/>
            <a:ext cx="7139940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25" dirty="0">
                <a:latin typeface="楷体"/>
                <a:cs typeface="楷体"/>
              </a:rPr>
              <a:t>说起有机认证，绝对要提影响力最大的有机认证美国农业部</a:t>
            </a:r>
            <a:endParaRPr sz="2000">
              <a:latin typeface="楷体"/>
              <a:cs typeface="楷体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0" dirty="0">
                <a:latin typeface="楷体"/>
                <a:cs typeface="楷体"/>
              </a:rPr>
              <a:t>〈USDA</a:t>
            </a:r>
            <a:r>
              <a:rPr sz="2000" b="0" spc="-15" dirty="0">
                <a:latin typeface="楷体"/>
                <a:cs typeface="楷体"/>
              </a:rPr>
              <a:t> </a:t>
            </a:r>
            <a:r>
              <a:rPr sz="2000" b="0" dirty="0">
                <a:latin typeface="楷体"/>
                <a:cs typeface="楷体"/>
              </a:rPr>
              <a:t>，United States</a:t>
            </a:r>
            <a:r>
              <a:rPr sz="2000" b="0" spc="10" dirty="0">
                <a:latin typeface="楷体"/>
                <a:cs typeface="楷体"/>
              </a:rPr>
              <a:t> </a:t>
            </a:r>
            <a:r>
              <a:rPr sz="2000" b="0" dirty="0">
                <a:latin typeface="楷体"/>
                <a:cs typeface="楷体"/>
              </a:rPr>
              <a:t>Department of</a:t>
            </a:r>
            <a:r>
              <a:rPr sz="2000" b="0" spc="15" dirty="0">
                <a:latin typeface="楷体"/>
                <a:cs typeface="楷体"/>
              </a:rPr>
              <a:t> </a:t>
            </a:r>
            <a:r>
              <a:rPr sz="2000" b="0" spc="-10" dirty="0">
                <a:latin typeface="楷体"/>
                <a:cs typeface="楷体"/>
              </a:rPr>
              <a:t>Agriculture</a:t>
            </a:r>
            <a:r>
              <a:rPr sz="2000" b="0" spc="-20" dirty="0">
                <a:latin typeface="楷体"/>
                <a:cs typeface="楷体"/>
              </a:rPr>
              <a:t>〉。美</a:t>
            </a:r>
            <a:r>
              <a:rPr sz="2000" b="0" spc="-50" dirty="0">
                <a:latin typeface="楷体"/>
                <a:cs typeface="楷体"/>
              </a:rPr>
              <a:t> </a:t>
            </a:r>
            <a:r>
              <a:rPr sz="2000" b="0" spc="-20" dirty="0">
                <a:latin typeface="楷体"/>
                <a:cs typeface="楷体"/>
              </a:rPr>
              <a:t>国是世界上最早颁布有机产品标准法案的国家，它也是全球最</a:t>
            </a:r>
            <a:r>
              <a:rPr sz="2000" b="0" spc="-50" dirty="0">
                <a:latin typeface="楷体"/>
                <a:cs typeface="楷体"/>
              </a:rPr>
              <a:t> </a:t>
            </a:r>
            <a:r>
              <a:rPr sz="2000" b="0" spc="-20" dirty="0">
                <a:latin typeface="楷体"/>
                <a:cs typeface="楷体"/>
              </a:rPr>
              <a:t>苛刻的有机标准之一，特别强调「过程认证」，不是「结果认</a:t>
            </a:r>
            <a:r>
              <a:rPr sz="2000" b="0" spc="-50" dirty="0">
                <a:latin typeface="楷体"/>
                <a:cs typeface="楷体"/>
              </a:rPr>
              <a:t> </a:t>
            </a:r>
            <a:r>
              <a:rPr sz="2000" b="0" spc="-25" dirty="0">
                <a:latin typeface="楷体"/>
                <a:cs typeface="楷体"/>
              </a:rPr>
              <a:t>证」。除了严禁栽种过程使用任何化学合成物质，如化肥、杀</a:t>
            </a:r>
            <a:r>
              <a:rPr sz="2000" b="0" spc="-50" dirty="0">
                <a:latin typeface="楷体"/>
                <a:cs typeface="楷体"/>
              </a:rPr>
              <a:t> </a:t>
            </a:r>
            <a:r>
              <a:rPr sz="2000" b="0" spc="-20" dirty="0">
                <a:latin typeface="楷体"/>
                <a:cs typeface="楷体"/>
              </a:rPr>
              <a:t>虫剂、抗生素、生长激素、食品添加剂以及转基因动、植物等，还对农田、农民的耕作、食品的处置、加工、仓储、运输食品</a:t>
            </a:r>
            <a:r>
              <a:rPr sz="2000" b="0" spc="-50" dirty="0">
                <a:latin typeface="楷体"/>
                <a:cs typeface="楷体"/>
              </a:rPr>
              <a:t> </a:t>
            </a:r>
            <a:r>
              <a:rPr sz="2000" b="0" spc="-20" dirty="0">
                <a:latin typeface="楷体"/>
                <a:cs typeface="楷体"/>
              </a:rPr>
              <a:t>供给链的过程进行检查，而不仅仅只检验食品里含不含被禁止</a:t>
            </a:r>
            <a:r>
              <a:rPr sz="2000" b="0" spc="-50" dirty="0">
                <a:latin typeface="楷体"/>
                <a:cs typeface="楷体"/>
              </a:rPr>
              <a:t> </a:t>
            </a:r>
            <a:r>
              <a:rPr sz="2000" b="0" spc="-15" dirty="0">
                <a:latin typeface="楷体"/>
                <a:cs typeface="楷体"/>
              </a:rPr>
              <a:t>的成分。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5878" y="3844797"/>
            <a:ext cx="688594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楷体"/>
                <a:cs typeface="楷体"/>
              </a:rPr>
              <a:t>甚至规定不得把在转基因农田里使用过的农机具用于有机作物</a:t>
            </a:r>
            <a:r>
              <a:rPr sz="2000" spc="-15" dirty="0">
                <a:latin typeface="楷体"/>
                <a:cs typeface="楷体"/>
              </a:rPr>
              <a:t>的耕作，美国可说是全球唯一一个可以达到</a:t>
            </a:r>
            <a:r>
              <a:rPr sz="2000" spc="-10" dirty="0">
                <a:latin typeface="楷体"/>
                <a:cs typeface="楷体"/>
              </a:rPr>
              <a:t>100</a:t>
            </a:r>
            <a:r>
              <a:rPr sz="2000" spc="-20" dirty="0">
                <a:latin typeface="楷体"/>
                <a:cs typeface="楷体"/>
              </a:rPr>
              <a:t>%有机的国家，未经认证私自贴上「有机」标签，在美国会被提起刑事诉讼面</a:t>
            </a:r>
            <a:r>
              <a:rPr sz="2000" spc="-10" dirty="0">
                <a:latin typeface="楷体"/>
                <a:cs typeface="楷体"/>
              </a:rPr>
              <a:t>临坐牢，并被罚款11000</a:t>
            </a:r>
            <a:r>
              <a:rPr sz="2000" spc="-20" dirty="0">
                <a:latin typeface="楷体"/>
                <a:cs typeface="楷体"/>
              </a:rPr>
              <a:t>美元。</a:t>
            </a:r>
            <a:endParaRPr sz="200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989" y="1337283"/>
            <a:ext cx="1534357" cy="15232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4488" y="3030473"/>
            <a:ext cx="2487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楷体"/>
                <a:cs typeface="楷体"/>
              </a:rPr>
              <a:t>不含大豆标志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Soy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Free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45102" y="1143126"/>
            <a:ext cx="637667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spc="-20" dirty="0">
                <a:latin typeface="楷体"/>
                <a:cs typeface="楷体"/>
              </a:rPr>
              <a:t>在美国，食品不含大豆的认证标章可以是一个非基因改造</a:t>
            </a:r>
            <a:r>
              <a:rPr sz="2000" b="0" dirty="0">
                <a:latin typeface="楷体"/>
                <a:cs typeface="楷体"/>
              </a:rPr>
              <a:t>大豆</a:t>
            </a:r>
            <a:r>
              <a:rPr sz="2000" b="0" spc="-10" dirty="0">
                <a:latin typeface="楷体"/>
                <a:cs typeface="楷体"/>
              </a:rPr>
              <a:t>（Non-</a:t>
            </a:r>
            <a:r>
              <a:rPr sz="2000" b="0" dirty="0">
                <a:latin typeface="楷体"/>
                <a:cs typeface="楷体"/>
              </a:rPr>
              <a:t>GMO </a:t>
            </a:r>
            <a:r>
              <a:rPr sz="2000" b="0" spc="-10" dirty="0">
                <a:latin typeface="楷体"/>
                <a:cs typeface="楷体"/>
              </a:rPr>
              <a:t>Soy）或不含大豆（Soy-Free）</a:t>
            </a:r>
            <a:r>
              <a:rPr sz="2000" b="0" spc="-20" dirty="0">
                <a:latin typeface="楷体"/>
                <a:cs typeface="楷体"/>
              </a:rPr>
              <a:t>的标签。</a:t>
            </a:r>
            <a:r>
              <a:rPr sz="2000" b="0" spc="-25" dirty="0">
                <a:latin typeface="楷体"/>
                <a:cs typeface="楷体"/>
              </a:rPr>
              <a:t>这些标签通常由相关的机构或组织颁发，以确保产品不包</a:t>
            </a:r>
            <a:r>
              <a:rPr sz="2000" b="0" spc="-20" dirty="0">
                <a:latin typeface="楷体"/>
                <a:cs typeface="楷体"/>
              </a:rPr>
              <a:t>含大豆成分或是基因改造的大豆。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例如，</a:t>
            </a:r>
            <a:r>
              <a:rPr spc="-10" dirty="0"/>
              <a:t>Non-</a:t>
            </a:r>
            <a:r>
              <a:rPr dirty="0"/>
              <a:t>GMO </a:t>
            </a:r>
            <a:r>
              <a:rPr spc="-10" dirty="0"/>
              <a:t>Project（非基因改造专案</a:t>
            </a:r>
            <a:r>
              <a:rPr dirty="0"/>
              <a:t>）</a:t>
            </a:r>
            <a:r>
              <a:rPr spc="-25" dirty="0"/>
              <a:t>是一个在美</a:t>
            </a:r>
            <a:r>
              <a:rPr spc="-20" dirty="0"/>
              <a:t>国广泛认可的标章，该标章表示该产品不包含基因改造成</a:t>
            </a:r>
            <a:r>
              <a:rPr spc="-25" dirty="0"/>
              <a:t>分，其中包括不含大豆。许多食品和饮料公司选择通过</a:t>
            </a:r>
            <a:r>
              <a:rPr spc="-50" dirty="0"/>
              <a:t> </a:t>
            </a:r>
            <a:r>
              <a:rPr spc="-10" dirty="0"/>
              <a:t>Non-</a:t>
            </a:r>
            <a:r>
              <a:rPr dirty="0"/>
              <a:t>GMO </a:t>
            </a:r>
            <a:r>
              <a:rPr spc="-10" dirty="0"/>
              <a:t>Project</a:t>
            </a:r>
            <a:r>
              <a:rPr spc="-15" dirty="0"/>
              <a:t>的验证来证明他们的产品符合非基因改造标准。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45102" y="4496561"/>
            <a:ext cx="637667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楷体"/>
                <a:cs typeface="楷体"/>
              </a:rPr>
              <a:t>此外，一些特定的食品公司可能会在其产品标签上明确标</a:t>
            </a:r>
            <a:r>
              <a:rPr sz="2000" spc="-15" dirty="0">
                <a:latin typeface="楷体"/>
                <a:cs typeface="楷体"/>
              </a:rPr>
              <a:t>示「不含大豆」</a:t>
            </a:r>
            <a:r>
              <a:rPr sz="2000" spc="-10" dirty="0">
                <a:latin typeface="楷体"/>
                <a:cs typeface="楷体"/>
              </a:rPr>
              <a:t>（Soy-Free）</a:t>
            </a:r>
            <a:r>
              <a:rPr sz="2000" spc="-25" dirty="0">
                <a:latin typeface="楷体"/>
                <a:cs typeface="楷体"/>
              </a:rPr>
              <a:t>或提供相关的认证。这些标</a:t>
            </a:r>
            <a:r>
              <a:rPr sz="2000" spc="-20" dirty="0">
                <a:latin typeface="楷体"/>
                <a:cs typeface="楷体"/>
              </a:rPr>
              <a:t>签通常可以在产品包装上找到，用以指示该产品不含有大</a:t>
            </a:r>
            <a:r>
              <a:rPr sz="2000" spc="-15" dirty="0">
                <a:latin typeface="楷体"/>
                <a:cs typeface="楷体"/>
              </a:rPr>
              <a:t>豆成分。</a:t>
            </a:r>
            <a:endParaRPr sz="200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524" y="1128644"/>
            <a:ext cx="1895896" cy="18964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1440" y="3210814"/>
            <a:ext cx="2673350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楷体"/>
                <a:cs typeface="楷体"/>
              </a:rPr>
              <a:t>第三方检测机构/公正检验</a:t>
            </a:r>
            <a:endParaRPr sz="1800">
              <a:latin typeface="楷体"/>
              <a:cs typeface="楷体"/>
            </a:endParaRPr>
          </a:p>
          <a:p>
            <a:pPr marL="12700">
              <a:lnSpc>
                <a:spcPts val="2155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Third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Party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Tested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54551" y="1018489"/>
            <a:ext cx="625094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0" spc="-10" dirty="0">
                <a:latin typeface="楷体"/>
                <a:cs typeface="楷体"/>
              </a:rPr>
              <a:t>在美国 </a:t>
            </a:r>
            <a:r>
              <a:rPr sz="2000" b="0" dirty="0">
                <a:latin typeface="楷体"/>
                <a:cs typeface="楷体"/>
              </a:rPr>
              <a:t>Third</a:t>
            </a:r>
            <a:r>
              <a:rPr sz="2000" b="0" spc="-5" dirty="0">
                <a:latin typeface="楷体"/>
                <a:cs typeface="楷体"/>
              </a:rPr>
              <a:t> </a:t>
            </a:r>
            <a:r>
              <a:rPr sz="2000" b="0" dirty="0">
                <a:latin typeface="楷体"/>
                <a:cs typeface="楷体"/>
              </a:rPr>
              <a:t>Party</a:t>
            </a:r>
            <a:r>
              <a:rPr sz="2000" b="0" spc="-5" dirty="0">
                <a:latin typeface="楷体"/>
                <a:cs typeface="楷体"/>
              </a:rPr>
              <a:t> </a:t>
            </a:r>
            <a:r>
              <a:rPr sz="2000" b="0" spc="-10" dirty="0">
                <a:latin typeface="楷体"/>
                <a:cs typeface="楷体"/>
              </a:rPr>
              <a:t>Tested（第三方检测</a:t>
            </a:r>
            <a:r>
              <a:rPr sz="2000" b="0" dirty="0">
                <a:latin typeface="楷体"/>
                <a:cs typeface="楷体"/>
              </a:rPr>
              <a:t>）</a:t>
            </a:r>
            <a:r>
              <a:rPr sz="2000" b="0" spc="-25" dirty="0">
                <a:latin typeface="楷体"/>
                <a:cs typeface="楷体"/>
              </a:rPr>
              <a:t>并没有特定</a:t>
            </a:r>
            <a:r>
              <a:rPr sz="2000" b="0" spc="-20" dirty="0">
                <a:latin typeface="楷体"/>
                <a:cs typeface="楷体"/>
              </a:rPr>
              <a:t>的认证标章。这个词组通常用于指称某个产品经过独立的第三方机构进行检测、验证或评估。第三方检测是为了增加产品的可信度和透明度，确保其符合特定的标准</a:t>
            </a:r>
            <a:endParaRPr sz="2000">
              <a:latin typeface="楷体"/>
              <a:cs typeface="楷体"/>
            </a:endParaRPr>
          </a:p>
          <a:p>
            <a:pPr marL="12700">
              <a:lnSpc>
                <a:spcPct val="100000"/>
              </a:lnSpc>
            </a:pPr>
            <a:r>
              <a:rPr sz="2000" b="0" spc="-15" dirty="0">
                <a:latin typeface="楷体"/>
                <a:cs typeface="楷体"/>
              </a:rPr>
              <a:t>、品质或安全要求。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4551" y="2848101"/>
            <a:ext cx="612330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楷体"/>
                <a:cs typeface="楷体"/>
              </a:rPr>
              <a:t>尽管没有特定的认证标章，某些第三方检测机构可能会在其报告中提供相关的标志或标识，以显示其参与过该产品的检测过程。这些标志或标识通常是特定检测机构的商标或标识。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4551" y="4372483"/>
            <a:ext cx="612330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楷体"/>
                <a:cs typeface="楷体"/>
              </a:rPr>
              <a:t>当您购买产品时，如果产品宣称经过第三方检测，建议您查看产品标签、官方网站或相关文件，以确认检测机构的名称和相关的详细资讯。这将有助于您了解产品背后的检测过程和相关机构的可信度。</a:t>
            </a:r>
            <a:endParaRPr sz="200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形用户界面, 应用程序&#10;&#10;描述已自动生成">
            <a:extLst>
              <a:ext uri="{FF2B5EF4-FFF2-40B4-BE49-F238E27FC236}">
                <a16:creationId xmlns:a16="http://schemas.microsoft.com/office/drawing/2014/main" id="{31317A20-0588-0FAC-62B1-E32B58F1FB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108"/>
            <a:ext cx="12192000" cy="60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8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301" y="1731705"/>
            <a:ext cx="1613163" cy="15596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1490" y="1433321"/>
            <a:ext cx="49269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如果产品贴有纯素标签，则它不包含</a:t>
            </a:r>
            <a:r>
              <a:rPr sz="2400" spc="-30" dirty="0"/>
              <a:t>任何由动物或动物制成的成分。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301490" y="2530855"/>
            <a:ext cx="5083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楷体"/>
                <a:cs typeface="楷体"/>
              </a:rPr>
              <a:t>“素食友好”和“</a:t>
            </a:r>
            <a:r>
              <a:rPr sz="2400" b="1" dirty="0">
                <a:latin typeface="楷体"/>
                <a:cs typeface="楷体"/>
              </a:rPr>
              <a:t>100</a:t>
            </a:r>
            <a:r>
              <a:rPr sz="2400" b="1" spc="-25" dirty="0">
                <a:latin typeface="楷体"/>
                <a:cs typeface="楷体"/>
              </a:rPr>
              <a:t>% 素食”标签的</a:t>
            </a:r>
            <a:r>
              <a:rPr sz="2400" b="1" spc="-20" dirty="0">
                <a:latin typeface="楷体"/>
                <a:cs typeface="楷体"/>
              </a:rPr>
              <a:t>意思是一样的 - 绝对不含动物成分</a:t>
            </a:r>
            <a:r>
              <a:rPr sz="2000" b="1" spc="-50" dirty="0">
                <a:latin typeface="楷体"/>
                <a:cs typeface="楷体"/>
              </a:rPr>
              <a:t>。</a:t>
            </a:r>
            <a:endParaRPr sz="2000">
              <a:latin typeface="楷体"/>
              <a:cs typeface="楷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6469" y="3443732"/>
            <a:ext cx="1050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rgbClr val="FF0000"/>
                </a:solidFill>
                <a:latin typeface="楷体"/>
                <a:cs typeface="楷体"/>
              </a:rPr>
              <a:t>素食友好</a:t>
            </a:r>
            <a:endParaRPr sz="200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人拿着手机&#10;&#10;描述已自动生成">
            <a:extLst>
              <a:ext uri="{FF2B5EF4-FFF2-40B4-BE49-F238E27FC236}">
                <a16:creationId xmlns:a16="http://schemas.microsoft.com/office/drawing/2014/main" id="{7CF91CED-9404-428D-22AD-76DD3C931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98"/>
            <a:ext cx="12192000" cy="594100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765969F-F422-88EB-EF27-CC693E510997}"/>
              </a:ext>
            </a:extLst>
          </p:cNvPr>
          <p:cNvSpPr/>
          <p:nvPr/>
        </p:nvSpPr>
        <p:spPr>
          <a:xfrm>
            <a:off x="3657600" y="5867400"/>
            <a:ext cx="510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8E949A0-7B96-630B-D750-48AA223FC9AE}"/>
              </a:ext>
            </a:extLst>
          </p:cNvPr>
          <p:cNvSpPr txBox="1"/>
          <p:nvPr/>
        </p:nvSpPr>
        <p:spPr>
          <a:xfrm>
            <a:off x="4075785" y="5742057"/>
            <a:ext cx="4249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  <a:r>
              <a:rPr lang="en-US" altLang="zh-CN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500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182" y="452704"/>
            <a:ext cx="339471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生物活性全效综合维他命</a:t>
            </a:r>
            <a:endParaRPr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089660">
              <a:lnSpc>
                <a:spcPct val="100000"/>
              </a:lnSpc>
              <a:spcBef>
                <a:spcPts val="5"/>
              </a:spcBef>
            </a:pPr>
            <a:r>
              <a:rPr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男士/女士</a:t>
            </a:r>
            <a:endParaRPr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2600" y="899300"/>
            <a:ext cx="60098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A1A1A"/>
                </a:solidFill>
                <a:latin typeface="楷体"/>
                <a:cs typeface="楷体"/>
              </a:rPr>
              <a:t>专为男士和女性量身设计的生物活性</a:t>
            </a:r>
            <a:r>
              <a:rPr sz="1800" spc="-10" dirty="0">
                <a:solidFill>
                  <a:srgbClr val="1A1A1A"/>
                </a:solidFill>
                <a:latin typeface="楷体"/>
                <a:cs typeface="楷体"/>
              </a:rPr>
              <a:t>全效综合维他命：</a:t>
            </a:r>
            <a:endParaRPr sz="1800" dirty="0">
              <a:latin typeface="楷体"/>
              <a:cs typeface="楷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7000" y="1524000"/>
            <a:ext cx="36525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indent="-1930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05740" algn="l"/>
              </a:tabLst>
            </a:pPr>
            <a:r>
              <a:rPr sz="1800" spc="-5" dirty="0" err="1">
                <a:solidFill>
                  <a:srgbClr val="1A1A1A"/>
                </a:solidFill>
                <a:latin typeface="楷体"/>
                <a:cs typeface="楷体"/>
              </a:rPr>
              <a:t>男士生物活性全效</a:t>
            </a:r>
            <a:r>
              <a:rPr lang="zh-CN" altLang="en-US" sz="1800" spc="-5" dirty="0">
                <a:solidFill>
                  <a:srgbClr val="1A1A1A"/>
                </a:solidFill>
                <a:latin typeface="楷体"/>
                <a:cs typeface="楷体"/>
              </a:rPr>
              <a:t>综合维</a:t>
            </a:r>
            <a:r>
              <a:rPr sz="1800" spc="-5" dirty="0" err="1">
                <a:solidFill>
                  <a:srgbClr val="1A1A1A"/>
                </a:solidFill>
                <a:latin typeface="楷体"/>
                <a:cs typeface="楷体"/>
              </a:rPr>
              <a:t>他命</a:t>
            </a:r>
            <a:endParaRPr sz="1800" dirty="0">
              <a:latin typeface="楷体"/>
              <a:cs typeface="楷体"/>
            </a:endParaRPr>
          </a:p>
          <a:p>
            <a:pPr marL="205740" indent="-193040">
              <a:lnSpc>
                <a:spcPct val="100000"/>
              </a:lnSpc>
              <a:buClr>
                <a:srgbClr val="1A1A1A"/>
              </a:buClr>
              <a:buFont typeface="Arial"/>
              <a:buChar char="•"/>
              <a:tabLst>
                <a:tab pos="205740" algn="l"/>
              </a:tabLst>
            </a:pPr>
            <a:r>
              <a:rPr sz="1800" dirty="0">
                <a:latin typeface="楷体"/>
                <a:cs typeface="楷体"/>
              </a:rPr>
              <a:t>含</a:t>
            </a:r>
            <a:r>
              <a:rPr lang="zh-CN" altLang="en-US" sz="1800" dirty="0">
                <a:latin typeface="楷体"/>
                <a:cs typeface="楷体"/>
              </a:rPr>
              <a:t>铁</a:t>
            </a:r>
            <a:r>
              <a:rPr sz="1800" spc="-5" dirty="0" err="1">
                <a:solidFill>
                  <a:srgbClr val="1A1A1A"/>
                </a:solidFill>
                <a:latin typeface="楷体"/>
                <a:cs typeface="楷体"/>
              </a:rPr>
              <a:t>女士生物活性全效</a:t>
            </a:r>
            <a:r>
              <a:rPr lang="zh-CN" altLang="en-US" sz="1800" spc="-5" dirty="0">
                <a:solidFill>
                  <a:srgbClr val="1A1A1A"/>
                </a:solidFill>
                <a:latin typeface="楷体"/>
                <a:cs typeface="楷体"/>
              </a:rPr>
              <a:t>综合维他</a:t>
            </a:r>
            <a:r>
              <a:rPr sz="1800" spc="-5" dirty="0">
                <a:solidFill>
                  <a:srgbClr val="1A1A1A"/>
                </a:solidFill>
                <a:latin typeface="楷体"/>
                <a:cs typeface="楷体"/>
              </a:rPr>
              <a:t>命</a:t>
            </a:r>
            <a:endParaRPr sz="1800" dirty="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5400" y="2805421"/>
            <a:ext cx="6226453" cy="931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US" sz="1400" b="1" dirty="0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    </a:t>
            </a:r>
            <a:r>
              <a:rPr sz="1400" b="1" dirty="0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92%</a:t>
            </a:r>
            <a:r>
              <a:rPr sz="1400" b="1" spc="-10" dirty="0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 </a:t>
            </a:r>
            <a:r>
              <a:rPr sz="1400" b="1" spc="-10" dirty="0" err="1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的美国成年人没有获得每日推荐</a:t>
            </a:r>
            <a:r>
              <a:rPr sz="1400" b="1" dirty="0" err="1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的营养摄入量，而Live</a:t>
            </a:r>
            <a:r>
              <a:rPr lang="en-US" altLang="zh-CN" sz="1400" b="1" dirty="0" err="1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g</a:t>
            </a:r>
            <a:r>
              <a:rPr sz="1400" b="1" dirty="0" err="1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ood的</a:t>
            </a:r>
            <a:r>
              <a:rPr sz="1400" b="1" dirty="0" err="1"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综</a:t>
            </a:r>
            <a:r>
              <a:rPr sz="1400" b="1" spc="-25" dirty="0" err="1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合维</a:t>
            </a:r>
            <a:r>
              <a:rPr sz="1400" b="1" spc="-5" dirty="0" err="1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生素旨在解决这个问题。每一种</a:t>
            </a:r>
            <a:r>
              <a:rPr sz="1400" b="1" dirty="0" err="1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Live</a:t>
            </a:r>
            <a:r>
              <a:rPr lang="en-US" altLang="zh-CN" sz="1400" b="1" dirty="0" err="1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g</a:t>
            </a:r>
            <a:r>
              <a:rPr sz="1400" b="1" dirty="0" err="1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ood</a:t>
            </a:r>
            <a:r>
              <a:rPr lang="en-US" sz="1400" b="1" dirty="0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 </a:t>
            </a:r>
            <a:r>
              <a:rPr sz="1400" b="1" dirty="0"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综</a:t>
            </a:r>
            <a:r>
              <a:rPr sz="1400" b="1" spc="-5" dirty="0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合维生素都经过精心配制,可为您的身体提供无法从食物中获取</a:t>
            </a:r>
            <a:r>
              <a:rPr sz="1400" b="1" dirty="0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的24</a:t>
            </a:r>
            <a:r>
              <a:rPr sz="1400" b="1" spc="-10" dirty="0">
                <a:solidFill>
                  <a:srgbClr val="1A1A1A"/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/>
              </a:rPr>
              <a:t>种维生素和矿物质。</a:t>
            </a:r>
            <a:endParaRPr sz="1400" b="1" dirty="0">
              <a:latin typeface="仿宋" panose="02010609060101010101" pitchFamily="49" charset="-122"/>
              <a:ea typeface="仿宋" panose="02010609060101010101" pitchFamily="49" charset="-122"/>
              <a:cs typeface="楷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0360" y="3604581"/>
            <a:ext cx="24110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indent="-217804">
              <a:lnSpc>
                <a:spcPct val="100000"/>
              </a:lnSpc>
              <a:spcBef>
                <a:spcPts val="100"/>
              </a:spcBef>
              <a:buSzPct val="111111"/>
              <a:buFont typeface="Arial"/>
              <a:buChar char="•"/>
              <a:tabLst>
                <a:tab pos="230504" algn="l"/>
              </a:tabLst>
            </a:pPr>
            <a:r>
              <a:rPr sz="1600" spc="-1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/>
              </a:rPr>
              <a:t>会员价：</a:t>
            </a:r>
            <a:r>
              <a:rPr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/>
              </a:rPr>
              <a:t>$9.95</a:t>
            </a:r>
            <a:r>
              <a:rPr sz="1600" spc="-2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/>
              </a:rPr>
              <a:t> 美元</a:t>
            </a:r>
            <a:endParaRPr sz="1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/>
            </a:endParaRPr>
          </a:p>
          <a:p>
            <a:pPr marL="207645" indent="-194945"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Arial"/>
              <a:buChar char="•"/>
              <a:tabLst>
                <a:tab pos="207645" algn="l"/>
              </a:tabLst>
            </a:pPr>
            <a:r>
              <a:rPr sz="1600" spc="-10" dirty="0">
                <a:latin typeface="楷体" panose="02010609060101010101" pitchFamily="49" charset="-122"/>
                <a:ea typeface="楷体" panose="02010609060101010101" pitchFamily="49" charset="-122"/>
                <a:cs typeface="楷体"/>
              </a:rPr>
              <a:t>零售价：</a:t>
            </a:r>
            <a:r>
              <a:rPr sz="1600" dirty="0">
                <a:latin typeface="楷体" panose="02010609060101010101" pitchFamily="49" charset="-122"/>
                <a:ea typeface="楷体" panose="02010609060101010101" pitchFamily="49" charset="-122"/>
                <a:cs typeface="楷体"/>
              </a:rPr>
              <a:t>$17.95</a:t>
            </a:r>
            <a:r>
              <a:rPr sz="1600" spc="-20" dirty="0">
                <a:latin typeface="楷体" panose="02010609060101010101" pitchFamily="49" charset="-122"/>
                <a:ea typeface="楷体" panose="02010609060101010101" pitchFamily="49" charset="-122"/>
                <a:cs typeface="楷体"/>
              </a:rPr>
              <a:t> 美元</a:t>
            </a:r>
            <a:endParaRPr sz="1600" dirty="0">
              <a:latin typeface="楷体" panose="02010609060101010101" pitchFamily="49" charset="-122"/>
              <a:ea typeface="楷体" panose="02010609060101010101" pitchFamily="49" charset="-122"/>
              <a:cs typeface="楷体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5982430"/>
            <a:ext cx="2540646" cy="53436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689364" y="4500465"/>
            <a:ext cx="6969236" cy="1347164"/>
          </a:xfrm>
          <a:prstGeom prst="rect">
            <a:avLst/>
          </a:prstGeom>
          <a:ln w="9144">
            <a:solidFill>
              <a:srgbClr val="EC7C3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5"/>
              </a:spcBef>
            </a:pPr>
            <a:r>
              <a:rPr sz="1400" spc="-25" dirty="0">
                <a:latin typeface="楷体"/>
                <a:cs typeface="楷体"/>
              </a:rPr>
              <a:t>如何使用: 最好在每天早上, 每日一次,口服2</a:t>
            </a:r>
            <a:r>
              <a:rPr sz="1400" spc="-20" dirty="0">
                <a:latin typeface="楷体"/>
                <a:cs typeface="楷体"/>
              </a:rPr>
              <a:t>粒, 与食物同服。</a:t>
            </a:r>
            <a:endParaRPr sz="14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</a:pPr>
            <a:endParaRPr sz="1400" dirty="0">
              <a:latin typeface="楷体"/>
              <a:cs typeface="楷体"/>
            </a:endParaRPr>
          </a:p>
          <a:p>
            <a:pPr marL="92075">
              <a:lnSpc>
                <a:spcPct val="100000"/>
              </a:lnSpc>
            </a:pPr>
            <a:r>
              <a:rPr sz="1400" spc="-30" dirty="0">
                <a:latin typeface="楷体"/>
                <a:cs typeface="楷体"/>
              </a:rPr>
              <a:t>最好与食物一起服用, 原因如下：</a:t>
            </a:r>
            <a:endParaRPr sz="1400" dirty="0">
              <a:latin typeface="楷体"/>
              <a:cs typeface="楷体"/>
            </a:endParaRPr>
          </a:p>
          <a:p>
            <a:pPr marL="92075" marR="105410">
              <a:lnSpc>
                <a:spcPct val="100000"/>
              </a:lnSpc>
            </a:pPr>
            <a:r>
              <a:rPr sz="1400" spc="-20" dirty="0">
                <a:latin typeface="楷体"/>
                <a:cs typeface="楷体"/>
              </a:rPr>
              <a:t>含有维生素 </a:t>
            </a:r>
            <a:r>
              <a:rPr sz="1400" spc="-25" dirty="0" err="1">
                <a:latin typeface="楷体"/>
                <a:cs typeface="楷体"/>
              </a:rPr>
              <a:t>A</a:t>
            </a:r>
            <a:r>
              <a:rPr sz="1400" spc="-10" dirty="0" err="1">
                <a:latin typeface="楷体"/>
                <a:cs typeface="楷体"/>
              </a:rPr>
              <a:t>、</a:t>
            </a:r>
            <a:r>
              <a:rPr sz="1400" spc="-20" dirty="0" err="1">
                <a:latin typeface="楷体"/>
                <a:cs typeface="楷体"/>
              </a:rPr>
              <a:t>E</a:t>
            </a:r>
            <a:r>
              <a:rPr sz="1400" spc="-30" dirty="0" err="1">
                <a:latin typeface="楷体"/>
                <a:cs typeface="楷体"/>
              </a:rPr>
              <a:t>、番茄红素和玉米黄质，这些都是脂溶性维生素。脂溶性意味着它们在食物中吸收更好</a:t>
            </a:r>
            <a:r>
              <a:rPr sz="1400" spc="-30" dirty="0">
                <a:latin typeface="楷体"/>
                <a:cs typeface="楷体"/>
              </a:rPr>
              <a:t>。</a:t>
            </a:r>
            <a:endParaRPr lang="en-US" sz="1400" spc="-30" dirty="0">
              <a:latin typeface="楷体"/>
              <a:cs typeface="楷体"/>
            </a:endParaRPr>
          </a:p>
          <a:p>
            <a:pPr marL="92075" marR="105410">
              <a:lnSpc>
                <a:spcPct val="100000"/>
              </a:lnSpc>
            </a:pPr>
            <a:endParaRPr sz="1400" dirty="0">
              <a:latin typeface="楷体"/>
              <a:cs typeface="楷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25417" y="2805421"/>
            <a:ext cx="168214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楷体"/>
              </a:rPr>
              <a:t>24</a:t>
            </a: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楷体"/>
              </a:rPr>
              <a:t>种维生素和矿物质</a:t>
            </a:r>
            <a:endParaRPr sz="1100" b="1" dirty="0">
              <a:solidFill>
                <a:schemeClr val="tx2">
                  <a:lumMod val="7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cs typeface="楷体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100" b="1" spc="-1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楷体"/>
              </a:rPr>
              <a:t>免疫和心血管支持</a:t>
            </a:r>
            <a:endParaRPr sz="1100" b="1" dirty="0">
              <a:solidFill>
                <a:schemeClr val="tx2">
                  <a:lumMod val="7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cs typeface="楷体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100" b="1" spc="-20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楷体"/>
              </a:rPr>
              <a:t>促进延缓老化</a:t>
            </a:r>
            <a:endParaRPr sz="1100" b="1" dirty="0">
              <a:solidFill>
                <a:schemeClr val="tx2">
                  <a:lumMod val="7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cs typeface="楷体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47" y="1663823"/>
            <a:ext cx="1839112" cy="1740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日程表&#10;&#10;中度可信度描述已自动生成">
            <a:extLst>
              <a:ext uri="{FF2B5EF4-FFF2-40B4-BE49-F238E27FC236}">
                <a16:creationId xmlns:a16="http://schemas.microsoft.com/office/drawing/2014/main" id="{6FB2C5E0-D03D-93FD-9ACD-80D317F17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00208"/>
            <a:ext cx="3619408" cy="2016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object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8229" y="1667666"/>
            <a:ext cx="1993349" cy="1886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338848"/>
            <a:ext cx="2428875" cy="22319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bject 3"/>
          <p:cNvSpPr txBox="1"/>
          <p:nvPr/>
        </p:nvSpPr>
        <p:spPr>
          <a:xfrm>
            <a:off x="1970405" y="3551427"/>
            <a:ext cx="2296795" cy="549509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245"/>
              </a:spcBef>
              <a:buSzPct val="111111"/>
              <a:buFont typeface="Arial"/>
              <a:buChar char="•"/>
              <a:tabLst>
                <a:tab pos="228600" algn="l"/>
              </a:tabLst>
            </a:pPr>
            <a:r>
              <a:rPr lang="zh-CN" altLang="en-US" sz="1600" spc="-20" dirty="0">
                <a:solidFill>
                  <a:srgbClr val="FF0000"/>
                </a:solidFill>
                <a:latin typeface="楷体"/>
                <a:cs typeface="楷体"/>
              </a:rPr>
              <a:t>会员价</a:t>
            </a:r>
            <a:r>
              <a:rPr sz="1600" spc="-20" dirty="0">
                <a:solidFill>
                  <a:srgbClr val="FF0000"/>
                </a:solidFill>
                <a:latin typeface="楷体"/>
                <a:cs typeface="楷体"/>
              </a:rPr>
              <a:t>：</a:t>
            </a:r>
            <a:r>
              <a:rPr sz="1600" spc="-10" dirty="0">
                <a:solidFill>
                  <a:srgbClr val="FF0000"/>
                </a:solidFill>
                <a:latin typeface="楷体"/>
                <a:cs typeface="楷体"/>
              </a:rPr>
              <a:t>$8.50</a:t>
            </a:r>
            <a:r>
              <a:rPr sz="1600" spc="-160" dirty="0">
                <a:solidFill>
                  <a:srgbClr val="FF0000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  <a:p>
            <a:pPr marL="207645" indent="-19494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spc="-10" dirty="0">
                <a:solidFill>
                  <a:srgbClr val="1A1A1A"/>
                </a:solidFill>
                <a:latin typeface="楷体"/>
                <a:cs typeface="楷体"/>
              </a:rPr>
              <a:t>零售价</a:t>
            </a:r>
            <a:r>
              <a:rPr sz="1600" spc="-10" dirty="0">
                <a:solidFill>
                  <a:srgbClr val="1A1A1A"/>
                </a:solidFill>
                <a:latin typeface="楷体"/>
                <a:cs typeface="楷体"/>
              </a:rPr>
              <a:t>：</a:t>
            </a:r>
            <a:r>
              <a:rPr sz="1600" dirty="0">
                <a:solidFill>
                  <a:srgbClr val="1A1A1A"/>
                </a:solidFill>
                <a:latin typeface="楷体"/>
                <a:cs typeface="楷体"/>
              </a:rPr>
              <a:t>17.50</a:t>
            </a:r>
            <a:r>
              <a:rPr sz="1600" spc="-20" dirty="0">
                <a:solidFill>
                  <a:srgbClr val="1A1A1A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569707"/>
            <a:ext cx="43422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维生素 D3-K2 2000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65140" y="674370"/>
            <a:ext cx="56362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>
                <a:solidFill>
                  <a:srgbClr val="1A1A1A"/>
                </a:solidFill>
                <a:latin typeface="楷体"/>
                <a:cs typeface="楷体"/>
              </a:rPr>
              <a:t>    </a:t>
            </a:r>
            <a:r>
              <a:rPr sz="1800" spc="-5" dirty="0" err="1">
                <a:solidFill>
                  <a:srgbClr val="1A1A1A"/>
                </a:solidFill>
                <a:latin typeface="楷体"/>
                <a:cs typeface="楷体"/>
              </a:rPr>
              <a:t>尽管我们的身体会根据阳光的照射来制造维生素</a:t>
            </a:r>
            <a:r>
              <a:rPr sz="1800" dirty="0" err="1">
                <a:solidFill>
                  <a:srgbClr val="1A1A1A"/>
                </a:solidFill>
                <a:latin typeface="楷体"/>
                <a:cs typeface="楷体"/>
              </a:rPr>
              <a:t>D，</a:t>
            </a:r>
            <a:r>
              <a:rPr sz="1800" spc="-5" dirty="0" err="1">
                <a:solidFill>
                  <a:srgbClr val="1A1A1A"/>
                </a:solidFill>
                <a:latin typeface="楷体"/>
                <a:cs typeface="楷体"/>
              </a:rPr>
              <a:t>但大多数人每天摄入的阳光并不足以维持</a:t>
            </a:r>
            <a:r>
              <a:rPr sz="1800" dirty="0" err="1">
                <a:solidFill>
                  <a:srgbClr val="1A1A1A"/>
                </a:solidFill>
                <a:latin typeface="楷体"/>
                <a:cs typeface="楷体"/>
              </a:rPr>
              <a:t>维生素</a:t>
            </a:r>
            <a:r>
              <a:rPr sz="1800" dirty="0">
                <a:solidFill>
                  <a:srgbClr val="1A1A1A"/>
                </a:solidFill>
                <a:latin typeface="楷体"/>
                <a:cs typeface="楷体"/>
              </a:rPr>
              <a:t> D</a:t>
            </a:r>
            <a:r>
              <a:rPr sz="1800" spc="-10" dirty="0">
                <a:solidFill>
                  <a:srgbClr val="1A1A1A"/>
                </a:solidFill>
                <a:latin typeface="楷体"/>
                <a:cs typeface="楷体"/>
              </a:rPr>
              <a:t> 的健康水平。</a:t>
            </a:r>
            <a:endParaRPr sz="1800" dirty="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5140" y="1771903"/>
            <a:ext cx="56362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b="1" spc="-10" dirty="0">
                <a:solidFill>
                  <a:srgbClr val="1A1A1A"/>
                </a:solidFill>
                <a:latin typeface="楷体"/>
                <a:cs typeface="楷体"/>
              </a:rPr>
              <a:t>    </a:t>
            </a:r>
            <a:r>
              <a:rPr sz="1800" b="1" spc="-10" dirty="0" err="1">
                <a:solidFill>
                  <a:srgbClr val="1A1A1A"/>
                </a:solidFill>
                <a:latin typeface="楷体"/>
                <a:cs typeface="楷体"/>
              </a:rPr>
              <a:t>如果每天缺乏足够的维生素D</a:t>
            </a:r>
            <a:r>
              <a:rPr sz="1800" b="1" spc="-20" dirty="0" err="1">
                <a:solidFill>
                  <a:srgbClr val="1A1A1A"/>
                </a:solidFill>
                <a:latin typeface="楷体"/>
                <a:cs typeface="楷体"/>
              </a:rPr>
              <a:t>，我们的免疫系统</a:t>
            </a:r>
            <a:r>
              <a:rPr sz="1800" b="1" spc="-15" dirty="0" err="1">
                <a:solidFill>
                  <a:srgbClr val="1A1A1A"/>
                </a:solidFill>
                <a:latin typeface="楷体"/>
                <a:cs typeface="楷体"/>
              </a:rPr>
              <a:t>就会被削弱，骨密度就会受到影响，身体就更容</a:t>
            </a:r>
            <a:r>
              <a:rPr sz="1800" b="1" spc="-25" dirty="0" err="1">
                <a:solidFill>
                  <a:srgbClr val="1A1A1A"/>
                </a:solidFill>
                <a:latin typeface="楷体"/>
                <a:cs typeface="楷体"/>
              </a:rPr>
              <a:t>易生病</a:t>
            </a:r>
            <a:r>
              <a:rPr sz="1800" b="1" spc="-25" dirty="0">
                <a:solidFill>
                  <a:srgbClr val="1A1A1A"/>
                </a:solidFill>
                <a:latin typeface="楷体"/>
                <a:cs typeface="楷体"/>
              </a:rPr>
              <a:t>。</a:t>
            </a:r>
            <a:endParaRPr sz="1800" dirty="0">
              <a:latin typeface="楷体"/>
              <a:cs typeface="楷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5140" y="2634315"/>
            <a:ext cx="571246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1A1A1A"/>
                </a:solidFill>
                <a:latin typeface="楷体"/>
                <a:cs typeface="楷体"/>
              </a:rPr>
              <a:t>    </a:t>
            </a:r>
            <a:r>
              <a:rPr sz="1800" dirty="0">
                <a:solidFill>
                  <a:srgbClr val="1A1A1A"/>
                </a:solidFill>
                <a:latin typeface="楷体"/>
                <a:cs typeface="楷体"/>
              </a:rPr>
              <a:t>LiveGood的维生素D3 和 K2含有</a:t>
            </a:r>
            <a:r>
              <a:rPr sz="1800" b="1" dirty="0">
                <a:solidFill>
                  <a:srgbClr val="1A1A1A"/>
                </a:solidFill>
                <a:latin typeface="楷体"/>
                <a:cs typeface="楷体"/>
              </a:rPr>
              <a:t>2,000</a:t>
            </a:r>
            <a:r>
              <a:rPr sz="1800" b="1" spc="-10" dirty="0">
                <a:solidFill>
                  <a:srgbClr val="1A1A1A"/>
                </a:solidFill>
                <a:latin typeface="楷体"/>
                <a:cs typeface="楷体"/>
              </a:rPr>
              <a:t>单位的维生</a:t>
            </a:r>
            <a:r>
              <a:rPr sz="1800" b="1" spc="-15" dirty="0">
                <a:solidFill>
                  <a:srgbClr val="1A1A1A"/>
                </a:solidFill>
                <a:latin typeface="楷体"/>
                <a:cs typeface="楷体"/>
              </a:rPr>
              <a:t>素</a:t>
            </a:r>
            <a:r>
              <a:rPr sz="1800" b="1" spc="-5" dirty="0">
                <a:solidFill>
                  <a:srgbClr val="1A1A1A"/>
                </a:solidFill>
                <a:latin typeface="楷体"/>
                <a:cs typeface="楷体"/>
              </a:rPr>
              <a:t>D3</a:t>
            </a:r>
            <a:r>
              <a:rPr sz="1800" b="1" spc="-15" dirty="0">
                <a:solidFill>
                  <a:srgbClr val="1A1A1A"/>
                </a:solidFill>
                <a:latin typeface="楷体"/>
                <a:cs typeface="楷体"/>
              </a:rPr>
              <a:t>，能为您的身体提供最高质量的维生素</a:t>
            </a:r>
            <a:r>
              <a:rPr sz="1800" b="1" dirty="0">
                <a:solidFill>
                  <a:srgbClr val="1A1A1A"/>
                </a:solidFill>
                <a:latin typeface="楷体"/>
                <a:cs typeface="楷体"/>
              </a:rPr>
              <a:t>D</a:t>
            </a:r>
            <a:r>
              <a:rPr sz="1800" dirty="0">
                <a:solidFill>
                  <a:srgbClr val="1A1A1A"/>
                </a:solidFill>
                <a:latin typeface="楷体"/>
                <a:cs typeface="楷体"/>
              </a:rPr>
              <a:t>，达到最佳水平，让您从每一剂维生素D中获得最大益处。</a:t>
            </a:r>
            <a:endParaRPr sz="1800" dirty="0">
              <a:latin typeface="楷体"/>
              <a:cs typeface="楷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5140" y="3782387"/>
            <a:ext cx="56362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1A1A1A"/>
                </a:solidFill>
                <a:latin typeface="楷体"/>
                <a:cs typeface="楷体"/>
              </a:rPr>
              <a:t>    </a:t>
            </a:r>
            <a:r>
              <a:rPr sz="1800" dirty="0">
                <a:solidFill>
                  <a:srgbClr val="1A1A1A"/>
                </a:solidFill>
                <a:latin typeface="楷体"/>
                <a:cs typeface="楷体"/>
              </a:rPr>
              <a:t>科学配制的</a:t>
            </a:r>
            <a:r>
              <a:rPr sz="1800" b="1" spc="-10" dirty="0">
                <a:solidFill>
                  <a:srgbClr val="1A1A1A"/>
                </a:solidFill>
                <a:latin typeface="楷体"/>
                <a:cs typeface="楷体"/>
              </a:rPr>
              <a:t>维生素</a:t>
            </a:r>
            <a:r>
              <a:rPr sz="1800" b="1" dirty="0">
                <a:solidFill>
                  <a:srgbClr val="1A1A1A"/>
                </a:solidFill>
                <a:latin typeface="楷体"/>
                <a:cs typeface="楷体"/>
              </a:rPr>
              <a:t>K2</a:t>
            </a:r>
            <a:r>
              <a:rPr sz="1800" b="1" spc="-10" dirty="0">
                <a:solidFill>
                  <a:srgbClr val="1A1A1A"/>
                </a:solidFill>
                <a:latin typeface="楷体"/>
                <a:cs typeface="楷体"/>
              </a:rPr>
              <a:t>不仅支持维生素</a:t>
            </a:r>
            <a:r>
              <a:rPr sz="1800" b="1" dirty="0">
                <a:solidFill>
                  <a:srgbClr val="1A1A1A"/>
                </a:solidFill>
                <a:latin typeface="楷体"/>
                <a:cs typeface="楷体"/>
              </a:rPr>
              <a:t>D</a:t>
            </a:r>
            <a:r>
              <a:rPr sz="1800" b="1" spc="-20" dirty="0">
                <a:solidFill>
                  <a:srgbClr val="1A1A1A"/>
                </a:solidFill>
                <a:latin typeface="楷体"/>
                <a:cs typeface="楷体"/>
              </a:rPr>
              <a:t>的功能，</a:t>
            </a:r>
            <a:r>
              <a:rPr sz="1800" b="1" spc="-25" dirty="0">
                <a:solidFill>
                  <a:srgbClr val="1A1A1A"/>
                </a:solidFill>
                <a:latin typeface="楷体"/>
                <a:cs typeface="楷体"/>
              </a:rPr>
              <a:t>还有助于确保钙质进入骨骼，以保持健康的骨密</a:t>
            </a:r>
            <a:r>
              <a:rPr sz="1800" b="1" spc="-15" dirty="0">
                <a:solidFill>
                  <a:srgbClr val="1A1A1A"/>
                </a:solidFill>
                <a:latin typeface="楷体"/>
                <a:cs typeface="楷体"/>
              </a:rPr>
              <a:t>度，并帮助维持健康的血液和心脏功能。</a:t>
            </a:r>
            <a:endParaRPr sz="1800" dirty="0">
              <a:latin typeface="楷体"/>
              <a:cs typeface="楷体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9000" y="5638800"/>
            <a:ext cx="2624328" cy="67360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565140" y="4935632"/>
            <a:ext cx="5760085" cy="536685"/>
          </a:xfrm>
          <a:prstGeom prst="rect">
            <a:avLst/>
          </a:prstGeom>
          <a:ln w="9144">
            <a:solidFill>
              <a:srgbClr val="EC7C3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5"/>
              </a:spcBef>
            </a:pPr>
            <a:r>
              <a:rPr sz="1600" b="1" spc="-5" dirty="0">
                <a:latin typeface="楷体"/>
                <a:cs typeface="楷体"/>
              </a:rPr>
              <a:t>如何使用: </a:t>
            </a:r>
            <a:r>
              <a:rPr sz="1600" spc="-10" dirty="0">
                <a:latin typeface="楷体"/>
                <a:cs typeface="楷体"/>
              </a:rPr>
              <a:t>每日口服 </a:t>
            </a:r>
            <a:r>
              <a:rPr sz="1600" spc="-20" dirty="0">
                <a:latin typeface="楷体"/>
                <a:cs typeface="楷体"/>
              </a:rPr>
              <a:t>1-</a:t>
            </a:r>
            <a:r>
              <a:rPr sz="1600" dirty="0">
                <a:latin typeface="楷体"/>
                <a:cs typeface="楷体"/>
              </a:rPr>
              <a:t>2</a:t>
            </a:r>
            <a:r>
              <a:rPr sz="1600" spc="-30" dirty="0">
                <a:latin typeface="楷体"/>
                <a:cs typeface="楷体"/>
              </a:rPr>
              <a:t> 粒, 最好在早晨与食物一起服用.</a:t>
            </a:r>
            <a:endParaRPr sz="16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50" dirty="0">
              <a:latin typeface="楷体"/>
              <a:cs typeface="楷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2200" y="2783073"/>
            <a:ext cx="2428875" cy="546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  <a:defRPr sz="1100" b="1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楷体"/>
              </a:defRPr>
            </a:lvl1pPr>
          </a:lstStyle>
          <a:p>
            <a:r>
              <a:rPr dirty="0"/>
              <a:t>支持强骨密度</a:t>
            </a:r>
          </a:p>
          <a:p>
            <a:r>
              <a:rPr dirty="0"/>
              <a:t>维持健康的心脏功能</a:t>
            </a:r>
          </a:p>
          <a:p>
            <a:r>
              <a:rPr dirty="0"/>
              <a:t>最优质的维生素D和K</a:t>
            </a:r>
          </a:p>
        </p:txBody>
      </p:sp>
      <p:pic>
        <p:nvPicPr>
          <p:cNvPr id="13" name="图片 12" descr="日程表&#10;&#10;描述已自动生成">
            <a:extLst>
              <a:ext uri="{FF2B5EF4-FFF2-40B4-BE49-F238E27FC236}">
                <a16:creationId xmlns:a16="http://schemas.microsoft.com/office/drawing/2014/main" id="{FB7040C6-7AF2-2A0F-7DFC-52AD090474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4038600" cy="2207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9877" y="464322"/>
            <a:ext cx="180276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超镁复合片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15865" y="323849"/>
            <a:ext cx="64420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600" dirty="0">
                <a:latin typeface="楷体"/>
                <a:cs typeface="楷体"/>
              </a:rPr>
              <a:t>    </a:t>
            </a:r>
            <a:r>
              <a:rPr sz="1600" dirty="0">
                <a:latin typeface="楷体"/>
                <a:cs typeface="楷体"/>
              </a:rPr>
              <a:t>Ultra</a:t>
            </a:r>
            <a:r>
              <a:rPr sz="1600" spc="-30" dirty="0">
                <a:latin typeface="楷体"/>
                <a:cs typeface="楷体"/>
              </a:rPr>
              <a:t> </a:t>
            </a:r>
            <a:r>
              <a:rPr sz="1600" dirty="0">
                <a:latin typeface="楷体"/>
                <a:cs typeface="楷体"/>
              </a:rPr>
              <a:t>Magnesium</a:t>
            </a:r>
            <a:r>
              <a:rPr sz="1600" spc="-40" dirty="0">
                <a:latin typeface="楷体"/>
                <a:cs typeface="楷体"/>
              </a:rPr>
              <a:t> </a:t>
            </a:r>
            <a:r>
              <a:rPr sz="1600" dirty="0">
                <a:latin typeface="楷体"/>
                <a:cs typeface="楷体"/>
              </a:rPr>
              <a:t>Complex</a:t>
            </a:r>
            <a:r>
              <a:rPr sz="1600" spc="-30" dirty="0">
                <a:latin typeface="楷体"/>
                <a:cs typeface="楷体"/>
              </a:rPr>
              <a:t> 为您提供强大的、生物可利用的镁来源，以</a:t>
            </a:r>
            <a:r>
              <a:rPr sz="1600" spc="-25" dirty="0">
                <a:latin typeface="楷体"/>
                <a:cs typeface="楷体"/>
              </a:rPr>
              <a:t>最大限度地吸收镁。</a:t>
            </a:r>
            <a:r>
              <a:rPr sz="1600" dirty="0">
                <a:latin typeface="楷体"/>
                <a:cs typeface="楷体"/>
              </a:rPr>
              <a:t>LiveGood</a:t>
            </a:r>
            <a:r>
              <a:rPr sz="1600" spc="-25" dirty="0">
                <a:latin typeface="楷体"/>
                <a:cs typeface="楷体"/>
              </a:rPr>
              <a:t> 超镁复合物中</a:t>
            </a:r>
            <a:r>
              <a:rPr sz="1600" b="1" spc="-15" dirty="0">
                <a:latin typeface="楷体"/>
                <a:cs typeface="楷体"/>
              </a:rPr>
              <a:t>含有甘氨酸镁加上葡萄糖酸</a:t>
            </a:r>
            <a:r>
              <a:rPr sz="1600" b="1" spc="-10" dirty="0">
                <a:latin typeface="楷体"/>
                <a:cs typeface="楷体"/>
              </a:rPr>
              <a:t>镁配方</a:t>
            </a:r>
            <a:r>
              <a:rPr sz="1600" spc="-50" dirty="0">
                <a:latin typeface="楷体"/>
                <a:cs typeface="楷体"/>
              </a:rPr>
              <a:t>。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5865" y="1299210"/>
            <a:ext cx="644207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US" sz="1600" b="1" spc="-10" dirty="0">
                <a:latin typeface="楷体"/>
                <a:cs typeface="楷体"/>
              </a:rPr>
              <a:t>   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楷体"/>
                <a:cs typeface="楷体"/>
              </a:rPr>
              <a:t>甘胺酸</a:t>
            </a:r>
            <a:r>
              <a:rPr sz="1600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楷体"/>
                <a:cs typeface="楷体"/>
              </a:rPr>
              <a:t>镁</a:t>
            </a:r>
            <a:r>
              <a:rPr sz="1600" spc="-30" dirty="0">
                <a:latin typeface="楷体"/>
                <a:cs typeface="楷体"/>
              </a:rPr>
              <a:t>是所有镁的型式里，吸收及生物利用率最高的型态，需要快速提升血液中镁浓度的人，可以优先选用这类型的镁剂。它同时也是对肠道最友好的形式之一，引起消化不良或腹泻的可能性很低。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5864" y="2274823"/>
            <a:ext cx="644207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US" sz="1600" b="1" spc="-10" dirty="0">
                <a:latin typeface="楷体"/>
                <a:cs typeface="楷体"/>
              </a:rPr>
              <a:t>    </a:t>
            </a:r>
            <a:r>
              <a:rPr sz="16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楷体"/>
                <a:cs typeface="楷体"/>
              </a:rPr>
              <a:t>甘胺酸镁</a:t>
            </a:r>
            <a:r>
              <a:rPr sz="1600" spc="-30" dirty="0">
                <a:latin typeface="楷体"/>
                <a:cs typeface="楷体"/>
              </a:rPr>
              <a:t>还能影响神经系统健康，用于忧郁症治疗。根据研究，每天服</a:t>
            </a:r>
            <a:r>
              <a:rPr sz="1600" spc="-20" dirty="0">
                <a:latin typeface="楷体"/>
                <a:cs typeface="楷体"/>
              </a:rPr>
              <a:t>用几次150</a:t>
            </a:r>
            <a:r>
              <a:rPr sz="1600" spc="-10" dirty="0">
                <a:latin typeface="楷体"/>
                <a:cs typeface="楷体"/>
              </a:rPr>
              <a:t>至</a:t>
            </a:r>
            <a:r>
              <a:rPr sz="1600" spc="-20" dirty="0">
                <a:latin typeface="楷体"/>
                <a:cs typeface="楷体"/>
              </a:rPr>
              <a:t>300</a:t>
            </a:r>
            <a:r>
              <a:rPr sz="1600" spc="-25" dirty="0">
                <a:latin typeface="楷体"/>
                <a:cs typeface="楷体"/>
              </a:rPr>
              <a:t>毫克的甘胺酸镁</a:t>
            </a:r>
            <a:r>
              <a:rPr sz="1600" spc="-10" dirty="0">
                <a:latin typeface="楷体"/>
                <a:cs typeface="楷体"/>
              </a:rPr>
              <a:t>（</a:t>
            </a:r>
            <a:r>
              <a:rPr sz="1600" spc="-25" dirty="0">
                <a:latin typeface="楷体"/>
                <a:cs typeface="楷体"/>
              </a:rPr>
              <a:t>或与牛磺酸镁的组合</a:t>
            </a:r>
            <a:r>
              <a:rPr sz="1600" spc="-20" dirty="0">
                <a:latin typeface="楷体"/>
                <a:cs typeface="楷体"/>
              </a:rPr>
              <a:t>）</a:t>
            </a:r>
            <a:r>
              <a:rPr sz="1600" spc="-30" dirty="0">
                <a:latin typeface="楷体"/>
                <a:cs typeface="楷体"/>
              </a:rPr>
              <a:t>，可显著减缓忧郁、焦虑和记忆力减退，帮助放松、进入睡眠。此外，甘胺酸镁还可能缓解炎症！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5864" y="3417939"/>
            <a:ext cx="649033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600" b="1" spc="-10" dirty="0">
                <a:latin typeface="楷体"/>
                <a:cs typeface="楷体"/>
              </a:rPr>
              <a:t>    </a:t>
            </a:r>
            <a:r>
              <a:rPr sz="1600" b="1" spc="-10" dirty="0">
                <a:solidFill>
                  <a:schemeClr val="accent4">
                    <a:lumMod val="75000"/>
                  </a:schemeClr>
                </a:solidFill>
                <a:latin typeface="楷体"/>
                <a:cs typeface="楷体"/>
              </a:rPr>
              <a:t>葡萄糖酸镁</a:t>
            </a:r>
            <a:r>
              <a:rPr sz="1600" spc="-20" dirty="0">
                <a:latin typeface="楷体"/>
                <a:cs typeface="楷体"/>
              </a:rPr>
              <a:t>则会在体内解离成镁离子和葡萄糖酸，并参与体内所有的能量代谢，激活或催化</a:t>
            </a:r>
            <a:r>
              <a:rPr sz="1600" spc="-10" dirty="0">
                <a:latin typeface="楷体"/>
                <a:cs typeface="楷体"/>
              </a:rPr>
              <a:t>300</a:t>
            </a:r>
            <a:r>
              <a:rPr sz="1600" spc="-20" dirty="0">
                <a:latin typeface="楷体"/>
                <a:cs typeface="楷体"/>
              </a:rPr>
              <a:t>多个酶系统。且葡萄糖酸镁容易被吸收，引起腹</a:t>
            </a:r>
            <a:r>
              <a:rPr sz="1600" spc="-25" dirty="0">
                <a:latin typeface="楷体"/>
                <a:cs typeface="楷体"/>
              </a:rPr>
              <a:t>泻的次数也较少，生物利用率好，并具有明显的肌肉松弛作用，可缓解</a:t>
            </a:r>
            <a:r>
              <a:rPr sz="1600" spc="-20" dirty="0">
                <a:latin typeface="楷体"/>
                <a:cs typeface="楷体"/>
              </a:rPr>
              <a:t>冠状动脉痉挛，维持身体钾、镁离子的平衡，具有钙拮抗和稳定作用，也能预防低镁血症。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5000" y="3673005"/>
            <a:ext cx="2412365" cy="5360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7645" indent="-19494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spc="-10" dirty="0">
                <a:solidFill>
                  <a:srgbClr val="FF0000"/>
                </a:solidFill>
                <a:latin typeface="楷体"/>
                <a:cs typeface="楷体"/>
              </a:rPr>
              <a:t>会员价</a:t>
            </a:r>
            <a:r>
              <a:rPr sz="1600" spc="-10" dirty="0">
                <a:solidFill>
                  <a:srgbClr val="FF0000"/>
                </a:solidFill>
                <a:latin typeface="楷体"/>
                <a:cs typeface="楷体"/>
              </a:rPr>
              <a:t>：$8.95</a:t>
            </a:r>
            <a:r>
              <a:rPr sz="1600" spc="-165" dirty="0">
                <a:solidFill>
                  <a:srgbClr val="FF0000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  <a:p>
            <a:pPr marL="207010" indent="-19431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07010" algn="l"/>
              </a:tabLst>
            </a:pPr>
            <a:r>
              <a:rPr lang="zh-CN" altLang="en-US" sz="1600" spc="-20" dirty="0">
                <a:solidFill>
                  <a:srgbClr val="1A1A1A"/>
                </a:solidFill>
                <a:latin typeface="楷体"/>
                <a:cs typeface="楷体"/>
              </a:rPr>
              <a:t>零售价</a:t>
            </a:r>
            <a:r>
              <a:rPr sz="1600" spc="-20" dirty="0">
                <a:solidFill>
                  <a:srgbClr val="1A1A1A"/>
                </a:solidFill>
                <a:latin typeface="楷体"/>
                <a:cs typeface="楷体"/>
              </a:rPr>
              <a:t>：</a:t>
            </a:r>
            <a:r>
              <a:rPr sz="1600" dirty="0">
                <a:solidFill>
                  <a:srgbClr val="1A1A1A"/>
                </a:solidFill>
                <a:latin typeface="楷体"/>
                <a:cs typeface="楷体"/>
              </a:rPr>
              <a:t>$17.95</a:t>
            </a:r>
            <a:r>
              <a:rPr sz="1600" spc="-20" dirty="0">
                <a:solidFill>
                  <a:srgbClr val="1A1A1A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7400" y="2720130"/>
            <a:ext cx="2714625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  <a:defRPr sz="1100" b="1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楷体"/>
              </a:defRPr>
            </a:lvl1pPr>
          </a:lstStyle>
          <a:p>
            <a:r>
              <a:rPr dirty="0" err="1"/>
              <a:t>为肌肉,神经和能量提供最大支持</a:t>
            </a:r>
            <a:endParaRPr dirty="0"/>
          </a:p>
          <a:p>
            <a:r>
              <a:rPr dirty="0"/>
              <a:t>支持 300多种酶反应</a:t>
            </a:r>
          </a:p>
          <a:p>
            <a:r>
              <a:rPr dirty="0"/>
              <a:t>支持睡眠</a:t>
            </a:r>
          </a:p>
          <a:p>
            <a:r>
              <a:rPr dirty="0"/>
              <a:t>生物利用率最高的镁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15864" y="4836956"/>
            <a:ext cx="6905625" cy="830580"/>
          </a:xfrm>
          <a:prstGeom prst="rect">
            <a:avLst/>
          </a:prstGeom>
          <a:ln w="9144">
            <a:solidFill>
              <a:srgbClr val="EC7C3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5"/>
              </a:spcBef>
            </a:pPr>
            <a:r>
              <a:rPr sz="1600" b="1" spc="-20" dirty="0">
                <a:latin typeface="楷体"/>
                <a:cs typeface="楷体"/>
              </a:rPr>
              <a:t>如何使用：</a:t>
            </a:r>
            <a:endParaRPr sz="1600" dirty="0">
              <a:latin typeface="楷体"/>
              <a:cs typeface="楷体"/>
            </a:endParaRPr>
          </a:p>
          <a:p>
            <a:pPr marL="91440" marR="101600">
              <a:lnSpc>
                <a:spcPct val="100000"/>
              </a:lnSpc>
            </a:pPr>
            <a:r>
              <a:rPr sz="1600" spc="-20" dirty="0">
                <a:latin typeface="楷体"/>
                <a:cs typeface="楷体"/>
              </a:rPr>
              <a:t>每天口服 </a:t>
            </a:r>
            <a:r>
              <a:rPr sz="1600" dirty="0">
                <a:latin typeface="楷体"/>
                <a:cs typeface="楷体"/>
              </a:rPr>
              <a:t>2</a:t>
            </a:r>
            <a:r>
              <a:rPr sz="1600" spc="-30" dirty="0">
                <a:latin typeface="楷体"/>
                <a:cs typeface="楷体"/>
              </a:rPr>
              <a:t> 粒胶囊，随餐或空腹均可服用。 最好与其他药物和维生素分开</a:t>
            </a:r>
            <a:r>
              <a:rPr sz="1600" spc="-5" dirty="0">
                <a:latin typeface="楷体"/>
                <a:cs typeface="楷体"/>
              </a:rPr>
              <a:t>至少 </a:t>
            </a:r>
            <a:r>
              <a:rPr sz="1600" dirty="0">
                <a:latin typeface="楷体"/>
                <a:cs typeface="楷体"/>
              </a:rPr>
              <a:t>2</a:t>
            </a:r>
            <a:r>
              <a:rPr sz="1600" spc="-25" dirty="0">
                <a:latin typeface="楷体"/>
                <a:cs typeface="楷体"/>
              </a:rPr>
              <a:t> 小时服用, 也可以在睡前 </a:t>
            </a:r>
            <a:r>
              <a:rPr sz="1600" dirty="0">
                <a:latin typeface="楷体"/>
                <a:cs typeface="楷体"/>
              </a:rPr>
              <a:t>30</a:t>
            </a:r>
            <a:r>
              <a:rPr sz="1600" spc="-20" dirty="0">
                <a:latin typeface="楷体"/>
                <a:cs typeface="楷体"/>
              </a:rPr>
              <a:t> 分钟服用</a:t>
            </a:r>
            <a:r>
              <a:rPr sz="1600" dirty="0">
                <a:latin typeface="楷体"/>
                <a:cs typeface="楷体"/>
              </a:rPr>
              <a:t>2</a:t>
            </a:r>
            <a:r>
              <a:rPr sz="1600" spc="-25" dirty="0">
                <a:latin typeface="楷体"/>
                <a:cs typeface="楷体"/>
              </a:rPr>
              <a:t> 粒胶囊.</a:t>
            </a:r>
            <a:endParaRPr sz="1600" dirty="0">
              <a:latin typeface="楷体"/>
              <a:cs typeface="楷体"/>
            </a:endParaRPr>
          </a:p>
        </p:txBody>
      </p:sp>
      <p:pic>
        <p:nvPicPr>
          <p:cNvPr id="15" name="图片 14" descr="图形用户界面&#10;&#10;中度可信度描述已自动生成">
            <a:extLst>
              <a:ext uri="{FF2B5EF4-FFF2-40B4-BE49-F238E27FC236}">
                <a16:creationId xmlns:a16="http://schemas.microsoft.com/office/drawing/2014/main" id="{D6FA2421-DAB3-42B1-391A-785B68D34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4433519"/>
            <a:ext cx="3657600" cy="2037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object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0" y="1292679"/>
            <a:ext cx="2282539" cy="2237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9000" y="5841953"/>
            <a:ext cx="2963165" cy="6228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5208" y="541917"/>
            <a:ext cx="286956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全效植物性优蛋白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4959" y="3741765"/>
            <a:ext cx="2094230" cy="5360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99085" algn="l"/>
              </a:tabLst>
            </a:pPr>
            <a:r>
              <a:rPr lang="zh-CN" altLang="en-US" sz="1600" spc="-10" dirty="0">
                <a:solidFill>
                  <a:srgbClr val="FF0000"/>
                </a:solidFill>
                <a:latin typeface="楷体"/>
                <a:cs typeface="楷体"/>
              </a:rPr>
              <a:t>会员价</a:t>
            </a:r>
            <a:r>
              <a:rPr sz="1600" spc="-10" dirty="0">
                <a:solidFill>
                  <a:srgbClr val="FF0000"/>
                </a:solidFill>
                <a:latin typeface="楷体"/>
                <a:cs typeface="楷体"/>
              </a:rPr>
              <a:t>：$22</a:t>
            </a:r>
            <a:r>
              <a:rPr sz="1600" spc="-170" dirty="0">
                <a:solidFill>
                  <a:srgbClr val="FF0000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  <a:p>
            <a:pPr marL="299085" indent="-28638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99085" algn="l"/>
              </a:tabLst>
            </a:pPr>
            <a:r>
              <a:rPr lang="zh-CN" altLang="en-US" sz="1600" spc="-20" dirty="0">
                <a:latin typeface="楷体"/>
                <a:cs typeface="楷体"/>
              </a:rPr>
              <a:t>零售价</a:t>
            </a:r>
            <a:r>
              <a:rPr sz="1600" spc="-20" dirty="0">
                <a:latin typeface="楷体"/>
                <a:cs typeface="楷体"/>
              </a:rPr>
              <a:t>：</a:t>
            </a:r>
            <a:r>
              <a:rPr sz="1600" dirty="0">
                <a:latin typeface="楷体"/>
                <a:cs typeface="楷体"/>
              </a:rPr>
              <a:t>34</a:t>
            </a:r>
            <a:r>
              <a:rPr sz="1600" spc="-20" dirty="0"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0" y="638728"/>
            <a:ext cx="5149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楷体"/>
                <a:cs typeface="楷体"/>
              </a:rPr>
              <a:t>LiveGood植物蛋白粉</a:t>
            </a:r>
            <a:r>
              <a:rPr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/>
                <a:cs typeface="楷体"/>
              </a:rPr>
              <a:t> </a:t>
            </a:r>
            <a:r>
              <a:rPr sz="1800" b="1" dirty="0">
                <a:latin typeface="楷体"/>
                <a:cs typeface="楷体"/>
              </a:rPr>
              <a:t>- </a:t>
            </a:r>
            <a:r>
              <a:rPr sz="1800" b="0" spc="-20" dirty="0">
                <a:latin typeface="Calibri Light"/>
                <a:cs typeface="Calibri Light"/>
              </a:rPr>
              <a:t>Complete</a:t>
            </a:r>
            <a:r>
              <a:rPr sz="1800" b="0" spc="-50" dirty="0">
                <a:latin typeface="Calibri Light"/>
                <a:cs typeface="Calibri Light"/>
              </a:rPr>
              <a:t> </a:t>
            </a:r>
            <a:r>
              <a:rPr sz="1800" b="0" spc="-20" dirty="0">
                <a:latin typeface="Calibri Light"/>
                <a:cs typeface="Calibri Light"/>
              </a:rPr>
              <a:t>Plant-</a:t>
            </a:r>
            <a:r>
              <a:rPr sz="1800" b="0" spc="-10" dirty="0">
                <a:latin typeface="Calibri Light"/>
                <a:cs typeface="Calibri Light"/>
              </a:rPr>
              <a:t>Based</a:t>
            </a:r>
            <a:r>
              <a:rPr sz="1800" b="0" spc="-5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Protein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5800" y="1143000"/>
            <a:ext cx="66031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>
                <a:latin typeface="楷体"/>
                <a:cs typeface="楷体"/>
              </a:rPr>
              <a:t>    </a:t>
            </a:r>
            <a:r>
              <a:rPr sz="1800" spc="-5" dirty="0">
                <a:latin typeface="楷体"/>
                <a:cs typeface="楷体"/>
              </a:rPr>
              <a:t>旨在成为市场上的终极蛋白质补充剂，含有豌豆蛋白和您身体所需的所有九种必需氨基酸，以及支链氨基酸、精氨酸等。豌豆蛋白的铁含</a:t>
            </a:r>
            <a:r>
              <a:rPr sz="1800" spc="-15" dirty="0">
                <a:latin typeface="楷体"/>
                <a:cs typeface="楷体"/>
              </a:rPr>
              <a:t>量高，脂肪含量低。</a:t>
            </a:r>
            <a:endParaRPr sz="1800" dirty="0">
              <a:latin typeface="楷体"/>
              <a:cs typeface="楷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5800" y="2209800"/>
            <a:ext cx="66031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楷体"/>
                <a:cs typeface="楷体"/>
              </a:rPr>
              <a:t>    </a:t>
            </a:r>
            <a:r>
              <a:rPr sz="1800" dirty="0">
                <a:latin typeface="楷体"/>
                <a:cs typeface="楷体"/>
              </a:rPr>
              <a:t>除豌豆蛋白外，完全植物蛋白还含有发酵豌豆蛋白（</a:t>
            </a:r>
            <a:r>
              <a:rPr sz="1800" spc="-10" dirty="0">
                <a:latin typeface="楷体"/>
                <a:cs typeface="楷体"/>
              </a:rPr>
              <a:t>有助于消化并提</a:t>
            </a:r>
            <a:r>
              <a:rPr sz="1800" dirty="0">
                <a:latin typeface="楷体"/>
                <a:cs typeface="楷体"/>
              </a:rPr>
              <a:t>供优质氨基酸）和有机大麻蛋白（</a:t>
            </a:r>
            <a:r>
              <a:rPr sz="1800" spc="-5" dirty="0">
                <a:latin typeface="楷体"/>
                <a:cs typeface="楷体"/>
              </a:rPr>
              <a:t>富含抗氧化剂、矿物质、纤维和健</a:t>
            </a:r>
            <a:r>
              <a:rPr sz="1800" dirty="0">
                <a:latin typeface="楷体"/>
                <a:cs typeface="楷体"/>
              </a:rPr>
              <a:t>康脂肪）</a:t>
            </a:r>
            <a:r>
              <a:rPr sz="1800" spc="-50" dirty="0">
                <a:latin typeface="楷体"/>
                <a:cs typeface="楷体"/>
              </a:rPr>
              <a:t>。</a:t>
            </a:r>
            <a:endParaRPr sz="1800" dirty="0">
              <a:latin typeface="楷体"/>
              <a:cs typeface="楷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5800" y="3200400"/>
            <a:ext cx="6603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spc="-20" dirty="0">
                <a:latin typeface="楷体"/>
                <a:cs typeface="楷体"/>
              </a:rPr>
              <a:t>    </a:t>
            </a:r>
            <a:r>
              <a:rPr sz="1800" spc="-20" dirty="0" err="1">
                <a:latin typeface="楷体"/>
                <a:cs typeface="楷体"/>
              </a:rPr>
              <a:t>每份</a:t>
            </a:r>
            <a:r>
              <a:rPr sz="1800" spc="-20" dirty="0">
                <a:latin typeface="楷体"/>
                <a:cs typeface="楷体"/>
              </a:rPr>
              <a:t> </a:t>
            </a:r>
            <a:r>
              <a:rPr sz="1800" dirty="0" err="1">
                <a:latin typeface="楷体"/>
                <a:cs typeface="楷体"/>
              </a:rPr>
              <a:t>LiveGood</a:t>
            </a:r>
            <a:r>
              <a:rPr sz="1800" spc="-20" dirty="0">
                <a:latin typeface="楷体"/>
                <a:cs typeface="楷体"/>
              </a:rPr>
              <a:t> 全植物蛋白含有</a:t>
            </a:r>
            <a:r>
              <a:rPr sz="1800" dirty="0">
                <a:latin typeface="楷体"/>
                <a:cs typeface="楷体"/>
              </a:rPr>
              <a:t>20</a:t>
            </a:r>
            <a:r>
              <a:rPr sz="1800" spc="-5" dirty="0">
                <a:latin typeface="楷体"/>
                <a:cs typeface="楷体"/>
              </a:rPr>
              <a:t>克蛋白质以及大量维生素、矿物</a:t>
            </a:r>
            <a:r>
              <a:rPr sz="1800" spc="-10" dirty="0">
                <a:latin typeface="楷体"/>
                <a:cs typeface="楷体"/>
              </a:rPr>
              <a:t>质、氨基酸等。</a:t>
            </a:r>
            <a:endParaRPr sz="1800" dirty="0">
              <a:latin typeface="楷体"/>
              <a:cs typeface="楷体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3911" y="5186596"/>
            <a:ext cx="3866598" cy="65379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5920284"/>
            <a:ext cx="2473455" cy="53888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0" y="5920284"/>
            <a:ext cx="529674" cy="55813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533819" y="3962400"/>
            <a:ext cx="6565092" cy="1023998"/>
          </a:xfrm>
          <a:prstGeom prst="rect">
            <a:avLst/>
          </a:prstGeom>
          <a:ln w="9144">
            <a:solidFill>
              <a:srgbClr val="EC7C3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92710" marR="30480">
              <a:lnSpc>
                <a:spcPct val="100000"/>
              </a:lnSpc>
              <a:spcBef>
                <a:spcPts val="425"/>
              </a:spcBef>
            </a:pPr>
            <a:r>
              <a:rPr sz="1600" b="1" spc="-10" dirty="0">
                <a:latin typeface="楷体"/>
                <a:cs typeface="楷体"/>
              </a:rPr>
              <a:t>如何使用</a:t>
            </a:r>
            <a:r>
              <a:rPr sz="1600" spc="10" dirty="0">
                <a:latin typeface="楷体"/>
                <a:cs typeface="楷体"/>
              </a:rPr>
              <a:t>: 将 </a:t>
            </a:r>
            <a:r>
              <a:rPr sz="1600" dirty="0">
                <a:latin typeface="楷体"/>
                <a:cs typeface="楷体"/>
              </a:rPr>
              <a:t>1</a:t>
            </a:r>
            <a:r>
              <a:rPr sz="1600" spc="-30" dirty="0">
                <a:latin typeface="楷体"/>
                <a:cs typeface="楷体"/>
              </a:rPr>
              <a:t> 勺混入水或冰沙中，每天至少一次。</a:t>
            </a:r>
            <a:endParaRPr sz="1600" dirty="0">
              <a:latin typeface="楷体"/>
              <a:cs typeface="楷体"/>
            </a:endParaRPr>
          </a:p>
          <a:p>
            <a:pPr marR="30480">
              <a:lnSpc>
                <a:spcPct val="100000"/>
              </a:lnSpc>
            </a:pPr>
            <a:endParaRPr sz="1500" dirty="0">
              <a:latin typeface="楷体"/>
              <a:cs typeface="楷体"/>
            </a:endParaRPr>
          </a:p>
          <a:p>
            <a:pPr marL="92710">
              <a:lnSpc>
                <a:spcPct val="100000"/>
              </a:lnSpc>
            </a:pPr>
            <a:r>
              <a:rPr sz="1600" b="1" spc="-10" dirty="0">
                <a:latin typeface="楷体"/>
                <a:cs typeface="楷体"/>
              </a:rPr>
              <a:t>何时服用</a:t>
            </a:r>
            <a:r>
              <a:rPr sz="1600" spc="-25" dirty="0">
                <a:latin typeface="楷体"/>
                <a:cs typeface="楷体"/>
              </a:rPr>
              <a:t>: 大多数研究支持在运动后 </a:t>
            </a:r>
            <a:r>
              <a:rPr sz="1600" spc="-10" dirty="0">
                <a:latin typeface="楷体"/>
                <a:cs typeface="楷体"/>
              </a:rPr>
              <a:t>30</a:t>
            </a:r>
            <a:r>
              <a:rPr sz="1600" spc="-25" dirty="0">
                <a:latin typeface="楷体"/>
                <a:cs typeface="楷体"/>
              </a:rPr>
              <a:t> </a:t>
            </a:r>
            <a:r>
              <a:rPr sz="1600" spc="-25" dirty="0" err="1">
                <a:latin typeface="楷体"/>
                <a:cs typeface="楷体"/>
              </a:rPr>
              <a:t>分钟内摄入蛋白质</a:t>
            </a:r>
            <a:endParaRPr lang="en-US" sz="1600" spc="-25" dirty="0">
              <a:latin typeface="楷体"/>
              <a:cs typeface="楷体"/>
            </a:endParaRPr>
          </a:p>
          <a:p>
            <a:pPr marL="92710">
              <a:lnSpc>
                <a:spcPct val="100000"/>
              </a:lnSpc>
            </a:pPr>
            <a:endParaRPr sz="1600" dirty="0">
              <a:latin typeface="楷体"/>
              <a:cs typeface="楷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4600" y="2633980"/>
            <a:ext cx="145542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  <a:defRPr sz="1100" b="1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楷体"/>
              </a:defRPr>
            </a:lvl1pPr>
          </a:lstStyle>
          <a:p>
            <a:r>
              <a:rPr dirty="0"/>
              <a:t>免疫保护</a:t>
            </a:r>
          </a:p>
          <a:p>
            <a:r>
              <a:rPr dirty="0"/>
              <a:t>能量与恢复</a:t>
            </a:r>
          </a:p>
          <a:p>
            <a:r>
              <a:rPr dirty="0"/>
              <a:t>缓解压力</a:t>
            </a:r>
          </a:p>
          <a:p>
            <a:r>
              <a:rPr dirty="0"/>
              <a:t>消化健康</a:t>
            </a:r>
          </a:p>
          <a:p>
            <a:r>
              <a:rPr dirty="0"/>
              <a:t>排毒</a:t>
            </a:r>
          </a:p>
        </p:txBody>
      </p:sp>
      <p:pic>
        <p:nvPicPr>
          <p:cNvPr id="14" name="object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46953"/>
            <a:ext cx="2388555" cy="2388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信件&#10;&#10;描述已自动生成">
            <a:extLst>
              <a:ext uri="{FF2B5EF4-FFF2-40B4-BE49-F238E27FC236}">
                <a16:creationId xmlns:a16="http://schemas.microsoft.com/office/drawing/2014/main" id="{CA721DB8-13C4-34A6-92ED-FB00CF3102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8" y="4635650"/>
            <a:ext cx="3568641" cy="1988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733" y="540765"/>
            <a:ext cx="401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SuperGreens 超綠淨化蔬果飲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283218"/>
            <a:ext cx="2518758" cy="2518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4"/>
          <p:cNvSpPr txBox="1"/>
          <p:nvPr/>
        </p:nvSpPr>
        <p:spPr>
          <a:xfrm>
            <a:off x="4705858" y="1192529"/>
            <a:ext cx="68840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楷体"/>
                <a:cs typeface="楷体"/>
              </a:rPr>
              <a:t>    </a:t>
            </a:r>
            <a:r>
              <a:rPr sz="1800" dirty="0">
                <a:latin typeface="楷体"/>
                <a:cs typeface="楷体"/>
              </a:rPr>
              <a:t>Organic</a:t>
            </a:r>
            <a:r>
              <a:rPr sz="1800" spc="-70" dirty="0">
                <a:latin typeface="楷体"/>
                <a:cs typeface="楷体"/>
              </a:rPr>
              <a:t> </a:t>
            </a:r>
            <a:r>
              <a:rPr sz="1800" dirty="0">
                <a:latin typeface="楷体"/>
                <a:cs typeface="楷体"/>
              </a:rPr>
              <a:t>SuperGreens</a:t>
            </a:r>
            <a:r>
              <a:rPr sz="1800" spc="-25" dirty="0">
                <a:latin typeface="楷体"/>
                <a:cs typeface="楷体"/>
              </a:rPr>
              <a:t> 是一种绿色超级食品补充剂，旨在让您更轻松</a:t>
            </a:r>
            <a:r>
              <a:rPr sz="1800" spc="-5" dirty="0">
                <a:latin typeface="楷体"/>
                <a:cs typeface="楷体"/>
              </a:rPr>
              <a:t>地摄取新鲜、干净的水果和蔬菜营养，以帮助血压、消化不良、免疫</a:t>
            </a:r>
            <a:r>
              <a:rPr sz="1800" spc="-15" dirty="0">
                <a:latin typeface="楷体"/>
                <a:cs typeface="楷体"/>
              </a:rPr>
              <a:t>力、能量、抑郁症、体重增加等。</a:t>
            </a:r>
            <a:endParaRPr sz="1800" dirty="0">
              <a:latin typeface="楷体"/>
              <a:cs typeface="楷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5858" y="2290064"/>
            <a:ext cx="6769734" cy="1977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楷体"/>
                <a:cs typeface="楷体"/>
              </a:rPr>
              <a:t>    </a:t>
            </a:r>
            <a:r>
              <a:rPr sz="1800" dirty="0" err="1">
                <a:latin typeface="楷体"/>
                <a:cs typeface="楷体"/>
              </a:rPr>
              <a:t>LiveGood</a:t>
            </a:r>
            <a:r>
              <a:rPr sz="1800" spc="-15" dirty="0">
                <a:latin typeface="楷体"/>
                <a:cs typeface="楷体"/>
              </a:rPr>
              <a:t> 将其 </a:t>
            </a:r>
            <a:r>
              <a:rPr sz="1800" dirty="0">
                <a:latin typeface="楷体"/>
                <a:cs typeface="楷体"/>
              </a:rPr>
              <a:t>Organic</a:t>
            </a:r>
            <a:r>
              <a:rPr sz="1800" spc="-25" dirty="0">
                <a:latin typeface="楷体"/>
                <a:cs typeface="楷体"/>
              </a:rPr>
              <a:t> </a:t>
            </a:r>
            <a:r>
              <a:rPr sz="1800" dirty="0">
                <a:latin typeface="楷体"/>
                <a:cs typeface="楷体"/>
              </a:rPr>
              <a:t>SuperGreens</a:t>
            </a:r>
            <a:r>
              <a:rPr sz="1800" spc="-25" dirty="0">
                <a:latin typeface="楷体"/>
                <a:cs typeface="楷体"/>
              </a:rPr>
              <a:t> 补充剂描述为"就像您健康的</a:t>
            </a:r>
            <a:r>
              <a:rPr sz="1800" dirty="0">
                <a:latin typeface="楷体"/>
                <a:cs typeface="楷体"/>
              </a:rPr>
              <a:t>安全网"，</a:t>
            </a:r>
            <a:r>
              <a:rPr sz="1800" b="1" spc="-10" dirty="0" err="1">
                <a:latin typeface="楷体"/>
                <a:cs typeface="楷体"/>
              </a:rPr>
              <a:t>因为它填补了您的饮食无法提供的营养缺口</a:t>
            </a:r>
            <a:r>
              <a:rPr sz="1800" spc="-20" dirty="0">
                <a:latin typeface="楷体"/>
                <a:cs typeface="楷体"/>
              </a:rPr>
              <a:t>。</a:t>
            </a:r>
            <a:endParaRPr lang="en-US" sz="1800" spc="-20" dirty="0">
              <a:latin typeface="楷体"/>
              <a:cs typeface="楷体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800" spc="-20" dirty="0">
              <a:latin typeface="楷体"/>
              <a:cs typeface="楷体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pc="-20" dirty="0">
                <a:latin typeface="楷体"/>
                <a:cs typeface="楷体"/>
              </a:rPr>
              <a:t>    </a:t>
            </a:r>
            <a:r>
              <a:rPr sz="1800" spc="-20" dirty="0" err="1">
                <a:latin typeface="楷体"/>
                <a:cs typeface="楷体"/>
              </a:rPr>
              <a:t>每份</a:t>
            </a:r>
            <a:r>
              <a:rPr sz="1800" spc="-50" dirty="0">
                <a:latin typeface="楷体"/>
                <a:cs typeface="楷体"/>
              </a:rPr>
              <a:t> </a:t>
            </a:r>
            <a:r>
              <a:rPr sz="1800" dirty="0">
                <a:latin typeface="楷体"/>
                <a:cs typeface="楷体"/>
              </a:rPr>
              <a:t>Organic SuperGreens </a:t>
            </a:r>
            <a:r>
              <a:rPr sz="18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楷体"/>
                <a:cs typeface="楷体"/>
              </a:rPr>
              <a:t>含有大量有机紫花苜蓿、有机小麦草汁粉、</a:t>
            </a:r>
            <a:r>
              <a:rPr sz="18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楷体"/>
                <a:cs typeface="楷体"/>
              </a:rPr>
              <a:t>有机大麦草汁粉和有机燕麦草汁粉等成分。还有南非醉茄、黑莓、</a:t>
            </a:r>
            <a:r>
              <a:rPr sz="1800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楷体"/>
                <a:cs typeface="楷体"/>
              </a:rPr>
              <a:t>覆盆子、草莓、螺旋藻、抹茶、辣木、芦荟、蒲公英、椰子水粉等</a:t>
            </a:r>
            <a:r>
              <a:rPr sz="1800" b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楷体"/>
                <a:cs typeface="楷体"/>
              </a:rPr>
              <a:t>等</a:t>
            </a:r>
            <a:r>
              <a:rPr sz="1800" spc="-5" dirty="0">
                <a:latin typeface="楷体"/>
                <a:cs typeface="楷体"/>
              </a:rPr>
              <a:t>——所有这些都是有机的。</a:t>
            </a:r>
            <a:endParaRPr sz="1800" dirty="0">
              <a:latin typeface="楷体"/>
              <a:cs typeface="楷体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00" y="5242860"/>
            <a:ext cx="3712464" cy="13011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803584" y="4549905"/>
            <a:ext cx="6754495" cy="586058"/>
          </a:xfrm>
          <a:prstGeom prst="rect">
            <a:avLst/>
          </a:prstGeom>
          <a:ln w="9144">
            <a:solidFill>
              <a:srgbClr val="EC7C3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92075" algn="just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楷体"/>
                <a:cs typeface="楷体"/>
              </a:rPr>
              <a:t>如何使用: 将 1</a:t>
            </a:r>
            <a:r>
              <a:rPr sz="1800" spc="-5" dirty="0">
                <a:latin typeface="楷体"/>
                <a:cs typeface="楷体"/>
              </a:rPr>
              <a:t>勺混入水或冰沙中,每天至少一次。</a:t>
            </a:r>
            <a:endParaRPr sz="18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楷体"/>
              <a:cs typeface="楷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01319" y="2802170"/>
            <a:ext cx="14554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免疫保护</a:t>
            </a: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能量与恢复</a:t>
            </a: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100" b="1"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缓解压力</a:t>
            </a: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100" b="1" dirty="0" err="1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消化健康排毒</a:t>
            </a:r>
            <a:endParaRPr sz="1100" b="1" dirty="0">
              <a:solidFill>
                <a:schemeClr val="tx2">
                  <a:lumMod val="7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6853" y="3801976"/>
            <a:ext cx="2296795" cy="5360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7645" indent="-19494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会员价</a:t>
            </a:r>
            <a:r>
              <a:rPr sz="1600" b="1" spc="-10" dirty="0">
                <a:solidFill>
                  <a:srgbClr val="FF0000"/>
                </a:solidFill>
                <a:latin typeface="楷体"/>
                <a:cs typeface="楷体"/>
              </a:rPr>
              <a:t>：$18</a:t>
            </a:r>
            <a:r>
              <a:rPr sz="1600" b="1" spc="-170" dirty="0">
                <a:solidFill>
                  <a:srgbClr val="FF0000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  <a:p>
            <a:pPr marL="207645" indent="-19494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零售价</a:t>
            </a:r>
            <a:r>
              <a:rPr sz="1600" b="1" spc="-10" dirty="0">
                <a:solidFill>
                  <a:srgbClr val="1A1A1A"/>
                </a:solidFill>
                <a:latin typeface="楷体"/>
                <a:cs typeface="楷体"/>
              </a:rPr>
              <a:t>：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29.95</a:t>
            </a:r>
            <a:r>
              <a:rPr sz="1600" b="1" spc="-20" dirty="0">
                <a:solidFill>
                  <a:srgbClr val="1A1A1A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</p:txBody>
      </p:sp>
      <p:pic>
        <p:nvPicPr>
          <p:cNvPr id="12" name="图片 11" descr="图片包含 图形用户界面&#10;&#10;描述已自动生成">
            <a:extLst>
              <a:ext uri="{FF2B5EF4-FFF2-40B4-BE49-F238E27FC236}">
                <a16:creationId xmlns:a16="http://schemas.microsoft.com/office/drawing/2014/main" id="{A96708B6-4F82-1C5A-8CF0-E6F4C1D1A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1" y="4503011"/>
            <a:ext cx="3678940" cy="2049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3138" y="726186"/>
            <a:ext cx="612330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rgbClr val="0D0D0D"/>
                </a:solidFill>
                <a:latin typeface="楷体"/>
                <a:cs typeface="楷体"/>
              </a:rPr>
              <a:t>    </a:t>
            </a:r>
            <a:r>
              <a:rPr sz="2000" dirty="0">
                <a:solidFill>
                  <a:srgbClr val="0D0D0D"/>
                </a:solidFill>
                <a:latin typeface="楷体"/>
                <a:cs typeface="楷体"/>
              </a:rPr>
              <a:t>Organic</a:t>
            </a:r>
            <a:r>
              <a:rPr sz="2000" spc="-30" dirty="0">
                <a:solidFill>
                  <a:srgbClr val="0D0D0D"/>
                </a:solidFill>
                <a:latin typeface="楷体"/>
                <a:cs typeface="楷体"/>
              </a:rPr>
              <a:t> </a:t>
            </a:r>
            <a:r>
              <a:rPr sz="2000" dirty="0">
                <a:solidFill>
                  <a:srgbClr val="0D0D0D"/>
                </a:solidFill>
                <a:latin typeface="楷体"/>
                <a:cs typeface="楷体"/>
              </a:rPr>
              <a:t>SuperReds</a:t>
            </a:r>
            <a:r>
              <a:rPr sz="2000" spc="-20" dirty="0">
                <a:solidFill>
                  <a:srgbClr val="0D0D0D"/>
                </a:solidFill>
                <a:latin typeface="楷体"/>
                <a:cs typeface="楷体"/>
              </a:rPr>
              <a:t> </a:t>
            </a:r>
            <a:r>
              <a:rPr sz="2000" spc="-20" dirty="0" err="1">
                <a:solidFill>
                  <a:srgbClr val="0D0D0D"/>
                </a:solidFill>
                <a:latin typeface="楷体"/>
                <a:cs typeface="楷体"/>
              </a:rPr>
              <a:t>是一款红色超级食品补充剂，混合</a:t>
            </a:r>
            <a:r>
              <a:rPr sz="2000" spc="-25" dirty="0" err="1">
                <a:solidFill>
                  <a:srgbClr val="0D0D0D"/>
                </a:solidFill>
                <a:latin typeface="楷体"/>
                <a:cs typeface="楷体"/>
              </a:rPr>
              <a:t>了红色莓果及蔬果、植物、草药等萃取物</a:t>
            </a:r>
            <a:r>
              <a:rPr sz="2000" spc="-25" dirty="0">
                <a:solidFill>
                  <a:srgbClr val="0D0D0D"/>
                </a:solidFill>
                <a:latin typeface="楷体"/>
                <a:cs typeface="楷体"/>
              </a:rPr>
              <a:t>。</a:t>
            </a:r>
            <a:endParaRPr sz="2000" dirty="0">
              <a:latin typeface="楷体"/>
              <a:cs typeface="楷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3138" y="1640839"/>
            <a:ext cx="637667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rgbClr val="0D0D0D"/>
                </a:solidFill>
                <a:latin typeface="楷体"/>
                <a:cs typeface="楷体"/>
              </a:rPr>
              <a:t>    </a:t>
            </a:r>
            <a:r>
              <a:rPr sz="2000" dirty="0">
                <a:solidFill>
                  <a:srgbClr val="0D0D0D"/>
                </a:solidFill>
                <a:latin typeface="楷体"/>
                <a:cs typeface="楷体"/>
              </a:rPr>
              <a:t>Organic</a:t>
            </a:r>
            <a:r>
              <a:rPr sz="2000" spc="-30" dirty="0">
                <a:solidFill>
                  <a:srgbClr val="0D0D0D"/>
                </a:solidFill>
                <a:latin typeface="楷体"/>
                <a:cs typeface="楷体"/>
              </a:rPr>
              <a:t> </a:t>
            </a:r>
            <a:r>
              <a:rPr sz="2000" dirty="0">
                <a:solidFill>
                  <a:srgbClr val="0D0D0D"/>
                </a:solidFill>
                <a:latin typeface="楷体"/>
                <a:cs typeface="楷体"/>
              </a:rPr>
              <a:t>SuperReds</a:t>
            </a:r>
            <a:r>
              <a:rPr sz="2000" spc="-20" dirty="0">
                <a:solidFill>
                  <a:srgbClr val="0D0D0D"/>
                </a:solidFill>
                <a:latin typeface="楷体"/>
                <a:cs typeface="楷体"/>
              </a:rPr>
              <a:t> 的主要成分包括有机甜菜根、有机</a:t>
            </a:r>
            <a:r>
              <a:rPr sz="2000" spc="-50" dirty="0">
                <a:solidFill>
                  <a:srgbClr val="0D0D0D"/>
                </a:solidFill>
                <a:latin typeface="楷体"/>
                <a:cs typeface="楷体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楷体"/>
                <a:cs typeface="楷体"/>
              </a:rPr>
              <a:t>紫花苜蓿草、有机野樱莓果实萃取物和有机葡萄籽萃取</a:t>
            </a:r>
            <a:r>
              <a:rPr sz="2000" spc="-50" dirty="0">
                <a:solidFill>
                  <a:srgbClr val="0D0D0D"/>
                </a:solidFill>
                <a:latin typeface="楷体"/>
                <a:cs typeface="楷体"/>
              </a:rPr>
              <a:t> </a:t>
            </a:r>
            <a:r>
              <a:rPr sz="2000" spc="-15" dirty="0">
                <a:solidFill>
                  <a:srgbClr val="0D0D0D"/>
                </a:solidFill>
                <a:latin typeface="楷体"/>
                <a:cs typeface="楷体"/>
              </a:rPr>
              <a:t>物等。该补充剂还与 </a:t>
            </a:r>
            <a:r>
              <a:rPr sz="2000" dirty="0">
                <a:solidFill>
                  <a:srgbClr val="0D0D0D"/>
                </a:solidFill>
                <a:latin typeface="楷体"/>
                <a:cs typeface="楷体"/>
              </a:rPr>
              <a:t>Organic</a:t>
            </a:r>
            <a:r>
              <a:rPr sz="2000" spc="-15" dirty="0">
                <a:solidFill>
                  <a:srgbClr val="0D0D0D"/>
                </a:solidFill>
                <a:latin typeface="楷体"/>
                <a:cs typeface="楷体"/>
              </a:rPr>
              <a:t> </a:t>
            </a:r>
            <a:r>
              <a:rPr sz="2000" dirty="0">
                <a:solidFill>
                  <a:srgbClr val="0D0D0D"/>
                </a:solidFill>
                <a:latin typeface="楷体"/>
                <a:cs typeface="楷体"/>
              </a:rPr>
              <a:t>Super</a:t>
            </a:r>
            <a:r>
              <a:rPr sz="2000" spc="-15" dirty="0">
                <a:solidFill>
                  <a:srgbClr val="0D0D0D"/>
                </a:solidFill>
                <a:latin typeface="楷体"/>
                <a:cs typeface="楷体"/>
              </a:rPr>
              <a:t> </a:t>
            </a:r>
            <a:r>
              <a:rPr sz="2000" dirty="0">
                <a:solidFill>
                  <a:srgbClr val="0D0D0D"/>
                </a:solidFill>
                <a:latin typeface="楷体"/>
                <a:cs typeface="楷体"/>
              </a:rPr>
              <a:t>Greens</a:t>
            </a:r>
            <a:r>
              <a:rPr sz="2000" spc="-20" dirty="0">
                <a:solidFill>
                  <a:srgbClr val="0D0D0D"/>
                </a:solidFill>
                <a:latin typeface="楷体"/>
                <a:cs typeface="楷体"/>
              </a:rPr>
              <a:t> 共享某些</a:t>
            </a:r>
            <a:r>
              <a:rPr sz="2000" spc="-50" dirty="0">
                <a:solidFill>
                  <a:srgbClr val="0D0D0D"/>
                </a:solidFill>
                <a:latin typeface="楷体"/>
                <a:cs typeface="楷体"/>
              </a:rPr>
              <a:t> </a:t>
            </a:r>
            <a:r>
              <a:rPr sz="2000" spc="-25" dirty="0">
                <a:solidFill>
                  <a:srgbClr val="0D0D0D"/>
                </a:solidFill>
                <a:latin typeface="楷体"/>
                <a:cs typeface="楷体"/>
              </a:rPr>
              <a:t>成分，包括有机小麦草和有机大麦草。关注心血管健康、</a:t>
            </a:r>
            <a:r>
              <a:rPr sz="2000" spc="-20" dirty="0">
                <a:solidFill>
                  <a:srgbClr val="0D0D0D"/>
                </a:solidFill>
                <a:latin typeface="楷体"/>
                <a:cs typeface="楷体"/>
              </a:rPr>
              <a:t>血液循环、性健康、大脑功能和整体认知功能。</a:t>
            </a:r>
            <a:endParaRPr sz="2000" dirty="0">
              <a:latin typeface="楷体"/>
              <a:cs typeface="楷体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986" y="702270"/>
            <a:ext cx="3531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黑体" panose="02010609060101010101" pitchFamily="49" charset="-122"/>
                <a:ea typeface="黑体" panose="02010609060101010101" pitchFamily="49" charset="-122"/>
              </a:rPr>
              <a:t>SuperReds超红抗氧莓果饮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57" y="1454622"/>
            <a:ext cx="2231264" cy="2231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8"/>
          <p:cNvSpPr txBox="1"/>
          <p:nvPr/>
        </p:nvSpPr>
        <p:spPr>
          <a:xfrm>
            <a:off x="2210601" y="2750886"/>
            <a:ext cx="1912620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  <a:defRPr sz="1100" b="1" spc="-10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心血管健康</a:t>
            </a:r>
          </a:p>
          <a:p>
            <a:r>
              <a:rPr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大脑和认知功能</a:t>
            </a:r>
          </a:p>
          <a:p>
            <a:r>
              <a:rPr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血液循环</a:t>
            </a:r>
          </a:p>
          <a:p>
            <a:r>
              <a:rPr dirty="0">
                <a:solidFill>
                  <a:schemeClr val="tx2">
                    <a:lumMod val="7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性健康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1035" y="4953000"/>
            <a:ext cx="3960876" cy="138836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448555" y="3479291"/>
            <a:ext cx="7439025" cy="1074653"/>
          </a:xfrm>
          <a:prstGeom prst="rect">
            <a:avLst/>
          </a:prstGeom>
          <a:ln w="9144">
            <a:solidFill>
              <a:srgbClr val="EC7C3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0"/>
              </a:spcBef>
            </a:pPr>
            <a:r>
              <a:rPr sz="1800" b="1" spc="-10" dirty="0">
                <a:latin typeface="楷体"/>
                <a:cs typeface="楷体"/>
              </a:rPr>
              <a:t>如何使用</a:t>
            </a:r>
            <a:r>
              <a:rPr sz="1800" spc="-35" dirty="0">
                <a:latin typeface="楷体"/>
                <a:cs typeface="楷体"/>
              </a:rPr>
              <a:t>: </a:t>
            </a:r>
            <a:r>
              <a:rPr sz="1600" spc="-20" dirty="0">
                <a:latin typeface="楷体"/>
                <a:cs typeface="楷体"/>
              </a:rPr>
              <a:t>每天至少一次，将 </a:t>
            </a:r>
            <a:r>
              <a:rPr sz="1600" dirty="0">
                <a:latin typeface="楷体"/>
                <a:cs typeface="楷体"/>
              </a:rPr>
              <a:t>1</a:t>
            </a:r>
            <a:r>
              <a:rPr sz="1600" spc="-30" dirty="0">
                <a:latin typeface="楷体"/>
                <a:cs typeface="楷体"/>
              </a:rPr>
              <a:t> 勺混入水或冰沙中。</a:t>
            </a:r>
            <a:endParaRPr sz="16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</a:pPr>
            <a:endParaRPr sz="1500" dirty="0">
              <a:latin typeface="楷体"/>
              <a:cs typeface="楷体"/>
            </a:endParaRPr>
          </a:p>
          <a:p>
            <a:pPr marL="92075">
              <a:lnSpc>
                <a:spcPct val="100000"/>
              </a:lnSpc>
            </a:pPr>
            <a:r>
              <a:rPr sz="1800" b="1" spc="-10" dirty="0">
                <a:latin typeface="楷体"/>
                <a:cs typeface="楷体"/>
              </a:rPr>
              <a:t>何时服用</a:t>
            </a:r>
            <a:r>
              <a:rPr sz="1800" spc="90" dirty="0">
                <a:latin typeface="楷体"/>
                <a:cs typeface="楷体"/>
              </a:rPr>
              <a:t>: </a:t>
            </a:r>
            <a:r>
              <a:rPr sz="1600" spc="-40" dirty="0">
                <a:latin typeface="楷体"/>
                <a:cs typeface="楷体"/>
              </a:rPr>
              <a:t>我们经常每天喝两份红粉，因为我们太喜欢它了。</a:t>
            </a:r>
            <a:endParaRPr sz="1600" dirty="0">
              <a:latin typeface="楷体"/>
              <a:cs typeface="楷体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latin typeface="楷体"/>
              <a:cs typeface="楷体"/>
            </a:endParaRPr>
          </a:p>
        </p:txBody>
      </p:sp>
      <p:pic>
        <p:nvPicPr>
          <p:cNvPr id="12" name="图片 11" descr="图形用户界面&#10;&#10;描述已自动生成">
            <a:extLst>
              <a:ext uri="{FF2B5EF4-FFF2-40B4-BE49-F238E27FC236}">
                <a16:creationId xmlns:a16="http://schemas.microsoft.com/office/drawing/2014/main" id="{5F2A4CF6-3D20-A3FC-0293-A0F6F50D9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54110"/>
            <a:ext cx="3725071" cy="2075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F533430F-45EE-A6F6-CA61-F4E7E614B796}"/>
              </a:ext>
            </a:extLst>
          </p:cNvPr>
          <p:cNvSpPr txBox="1"/>
          <p:nvPr/>
        </p:nvSpPr>
        <p:spPr>
          <a:xfrm>
            <a:off x="2206853" y="3801976"/>
            <a:ext cx="2296795" cy="5360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07645" indent="-19494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FF0000"/>
                </a:solidFill>
                <a:latin typeface="楷体"/>
                <a:cs typeface="楷体"/>
              </a:rPr>
              <a:t>会员价</a:t>
            </a:r>
            <a:r>
              <a:rPr sz="1600" b="1" spc="-10" dirty="0">
                <a:solidFill>
                  <a:srgbClr val="FF0000"/>
                </a:solidFill>
                <a:latin typeface="楷体"/>
                <a:cs typeface="楷体"/>
              </a:rPr>
              <a:t>：$18</a:t>
            </a:r>
            <a:r>
              <a:rPr sz="1600" b="1" spc="-170" dirty="0">
                <a:solidFill>
                  <a:srgbClr val="FF0000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  <a:p>
            <a:pPr marL="207645" indent="-19494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07645" algn="l"/>
              </a:tabLst>
            </a:pPr>
            <a:r>
              <a:rPr lang="zh-CN" altLang="en-US" sz="1600" b="1" spc="-10" dirty="0">
                <a:solidFill>
                  <a:srgbClr val="1A1A1A"/>
                </a:solidFill>
                <a:latin typeface="楷体"/>
                <a:cs typeface="楷体"/>
              </a:rPr>
              <a:t>零售价</a:t>
            </a:r>
            <a:r>
              <a:rPr sz="1600" b="1" spc="-10" dirty="0">
                <a:solidFill>
                  <a:srgbClr val="1A1A1A"/>
                </a:solidFill>
                <a:latin typeface="楷体"/>
                <a:cs typeface="楷体"/>
              </a:rPr>
              <a:t>：</a:t>
            </a:r>
            <a:r>
              <a:rPr sz="1600" b="1" dirty="0">
                <a:solidFill>
                  <a:srgbClr val="1A1A1A"/>
                </a:solidFill>
                <a:latin typeface="楷体"/>
                <a:cs typeface="楷体"/>
              </a:rPr>
              <a:t>29.95</a:t>
            </a:r>
            <a:r>
              <a:rPr sz="1600" b="1" spc="-20" dirty="0">
                <a:solidFill>
                  <a:srgbClr val="1A1A1A"/>
                </a:solidFill>
                <a:latin typeface="楷体"/>
                <a:cs typeface="楷体"/>
              </a:rPr>
              <a:t> 美元</a:t>
            </a:r>
            <a:endParaRPr sz="1600" dirty="0">
              <a:latin typeface="楷体"/>
              <a:cs typeface="楷体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2392</Words>
  <Application>Microsoft Office PowerPoint</Application>
  <PresentationFormat>宽屏</PresentationFormat>
  <Paragraphs>295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方正姚体</vt:lpstr>
      <vt:lpstr>仿宋</vt:lpstr>
      <vt:lpstr>黑体</vt:lpstr>
      <vt:lpstr>楷体</vt:lpstr>
      <vt:lpstr>微软雅黑</vt:lpstr>
      <vt:lpstr>Arial</vt:lpstr>
      <vt:lpstr>Calibri</vt:lpstr>
      <vt:lpstr>Calibri Light</vt:lpstr>
      <vt:lpstr>Wingdings</vt:lpstr>
      <vt:lpstr>Office Theme</vt:lpstr>
      <vt:lpstr>PowerPoint 演示文稿</vt:lpstr>
      <vt:lpstr>PowerPoint 演示文稿</vt:lpstr>
      <vt:lpstr>PowerPoint 演示文稿</vt:lpstr>
      <vt:lpstr>生物活性全效综合维他命 男士/女士</vt:lpstr>
      <vt:lpstr>维生素 D3-K2 2000</vt:lpstr>
      <vt:lpstr>超镁复合片</vt:lpstr>
      <vt:lpstr>全效植物性优蛋白</vt:lpstr>
      <vt:lpstr>SuperGreens 超綠淨化蔬果飲</vt:lpstr>
      <vt:lpstr>SuperReds超红抗氧莓果饮</vt:lpstr>
      <vt:lpstr>菌菇复方有机咖啡</vt:lpstr>
      <vt:lpstr>Essential Aminos必需胺基酸飲</vt:lpstr>
      <vt:lpstr>Factor4–先進炎症管理</vt:lpstr>
      <vt:lpstr>青春永驻</vt:lpstr>
      <vt:lpstr>Ageless Skin Serum 逆齡菁華素</vt:lpstr>
      <vt:lpstr>牛骨胶原蛋白肽</vt:lpstr>
      <vt:lpstr>能量和注意力贴片</vt:lpstr>
      <vt:lpstr>健康睡眠贴片</vt:lpstr>
      <vt:lpstr>E3 能量饮</vt:lpstr>
      <vt:lpstr>天然精油</vt:lpstr>
      <vt:lpstr>PowerPoint 演示文稿</vt:lpstr>
      <vt:lpstr>在美国，没有一个官方的「Cruelty-Free」（无残忍测试）的统一认证标章。然而，有一些第三方组织提供「Cruelty-Free」的认证和标准，用于识别符合无残忍测试要求的产品。</vt:lpstr>
      <vt:lpstr>在美国,有一个被广泛接受的无麸质认证标志，即 「Certified Gluten-Free」（经认证无麸质）。这个认证标志由 Gluten Intolerance Group（麸质不耐症协会）颁发，用于识别符合无麸质标准的产品。</vt:lpstr>
      <vt:lpstr>PowerPoint 演示文稿</vt:lpstr>
      <vt:lpstr>在美国，目前没有特定的官方认证标章来表示产品符合「keto friendly」（适合生酮饮食）的要求。「Keto friendly」是一个常用的术语，用于描述食品或饮品是否符合生酮饮食的原则。</vt:lpstr>
      <vt:lpstr>Non-GMO Project 是一个独立的非营利组织，致力于验证和标识不含基因改造成分的产品。</vt:lpstr>
      <vt:lpstr>PowerPoint 演示文稿</vt:lpstr>
      <vt:lpstr>说起有机认证，绝对要提影响力最大的有机认证美国农业部 〈USDA ，United States Department of Agriculture〉。美 国是世界上最早颁布有机产品标准法案的国家，它也是全球最 苛刻的有机标准之一，特别强调「过程认证」，不是「结果认 证」。除了严禁栽种过程使用任何化学合成物质，如化肥、杀 虫剂、抗生素、生长激素、食品添加剂以及转基因动、植物等，还对农田、农民的耕作、食品的处置、加工、仓储、运输食品 供给链的过程进行检查，而不仅仅只检验食品里含不含被禁止 的成分。</vt:lpstr>
      <vt:lpstr>在美国，食品不含大豆的认证标章可以是一个非基因改造大豆（Non-GMO Soy）或不含大豆（Soy-Free）的标签。这些标签通常由相关的机构或组织颁发，以确保产品不包含大豆成分或是基因改造的大豆。</vt:lpstr>
      <vt:lpstr>在美国 Third Party Tested（第三方检测）并没有特定的认证标章。这个词组通常用于指称某个产品经过独立的第三方机构进行检测、验证或评估。第三方检测是为了增加产品的可信度和透明度，确保其符合特定的标准 、品质或安全要求。</vt:lpstr>
      <vt:lpstr>如果产品贴有纯素标签，则它不包含任何由动物或动物制成的成分。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Chi</dc:creator>
  <cp:lastModifiedBy>龙 龙</cp:lastModifiedBy>
  <cp:revision>16</cp:revision>
  <dcterms:created xsi:type="dcterms:W3CDTF">2024-01-06T10:39:34Z</dcterms:created>
  <dcterms:modified xsi:type="dcterms:W3CDTF">2024-01-11T11:51:27Z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2024-01-06T00:00:00Z</vt:filetime>
  </property>
  <property fmtid="{D5CDD505-2E9C-101B-9397-08002B2CF9AE}" pid="5" name="Producer">
    <vt:lpwstr>Microsoft® PowerPoint® 2016</vt:lpwstr>
  </property>
</Properties>
</file>